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7" r:id="rId13"/>
    <p:sldId id="264" r:id="rId14"/>
    <p:sldId id="258" r:id="rId15"/>
    <p:sldId id="265" r:id="rId16"/>
    <p:sldId id="259" r:id="rId17"/>
    <p:sldId id="266" r:id="rId18"/>
    <p:sldId id="260" r:id="rId19"/>
    <p:sldId id="267" r:id="rId20"/>
    <p:sldId id="261" r:id="rId21"/>
    <p:sldId id="268" r:id="rId22"/>
    <p:sldId id="263" r:id="rId23"/>
    <p:sldId id="269" r:id="rId24"/>
    <p:sldId id="262" r:id="rId25"/>
    <p:sldId id="27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8D524-55D2-3542-84ED-76C27CAEDA6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B55CA-854E-044B-B4C1-BE38C5ECF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8E64-F872-D14E-9487-B8EB2A4795BF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E8F7-5D0B-4543-B242-BE332EA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Targets essential:  how do you know performance aiming for ?</a:t>
            </a:r>
            <a:r>
              <a:rPr lang="en-US" baseline="0" dirty="0" smtClean="0"/>
              <a:t> Allows specific </a:t>
            </a:r>
            <a:r>
              <a:rPr lang="en-US" baseline="0" dirty="0" err="1" smtClean="0"/>
              <a:t>fdbk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ss</a:t>
            </a:r>
            <a:endParaRPr lang="en-US" dirty="0" smtClean="0"/>
          </a:p>
          <a:p>
            <a:r>
              <a:rPr lang="en-US" dirty="0" smtClean="0"/>
              <a:t>If you don’t have target, can analyze</a:t>
            </a:r>
            <a:r>
              <a:rPr lang="en-US" baseline="0" dirty="0" smtClean="0"/>
              <a:t>  assessment data to help set the</a:t>
            </a:r>
          </a:p>
          <a:p>
            <a:r>
              <a:rPr lang="en-US" baseline="0" dirty="0" smtClean="0"/>
              <a:t>m</a:t>
            </a:r>
          </a:p>
          <a:p>
            <a:r>
              <a:rPr lang="en-US" dirty="0" smtClean="0"/>
              <a:t>Developmental level of students;</a:t>
            </a:r>
            <a:r>
              <a:rPr lang="en-US" baseline="0" dirty="0" smtClean="0"/>
              <a:t> </a:t>
            </a:r>
            <a:r>
              <a:rPr lang="en-US" dirty="0" smtClean="0"/>
              <a:t>Amount of language study</a:t>
            </a:r>
          </a:p>
          <a:p>
            <a:r>
              <a:rPr lang="en-US" dirty="0" smtClean="0"/>
              <a:t>Reference </a:t>
            </a:r>
            <a:r>
              <a:rPr lang="en-US" dirty="0" err="1" smtClean="0"/>
              <a:t>Tims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4702-7342-7041-803F-1A4429A85F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understanding</a:t>
            </a:r>
          </a:p>
          <a:p>
            <a:r>
              <a:rPr lang="en-US" dirty="0" smtClean="0"/>
              <a:t>Students &amp; other</a:t>
            </a:r>
            <a:r>
              <a:rPr lang="en-US" baseline="0" dirty="0" smtClean="0"/>
              <a:t> stakeholders</a:t>
            </a:r>
            <a:r>
              <a:rPr lang="en-US" dirty="0" smtClean="0"/>
              <a:t> </a:t>
            </a:r>
            <a:r>
              <a:rPr lang="en-US" dirty="0" err="1" smtClean="0"/>
              <a:t>understandingACTFL</a:t>
            </a:r>
            <a:endParaRPr lang="en-US" dirty="0" smtClean="0"/>
          </a:p>
          <a:p>
            <a:r>
              <a:rPr lang="en-US" dirty="0" err="1" smtClean="0"/>
              <a:t>Esssential</a:t>
            </a:r>
            <a:r>
              <a:rPr lang="en-US" dirty="0" smtClean="0"/>
              <a:t> understanding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4702-7342-7041-803F-1A4429A85F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4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D6E8-11B6-064A-85EE-1CEF3C87339D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5497-B6A2-1E4A-82BF-90F1E115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ACTFL Proficiency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leveling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0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2400" cy="1219199"/>
          </a:xfrm>
        </p:spPr>
        <p:txBody>
          <a:bodyPr/>
          <a:lstStyle/>
          <a:p>
            <a:r>
              <a:rPr lang="en-CA" dirty="0" smtClean="0"/>
              <a:t>Mid = solidly within that level </a:t>
            </a:r>
            <a:br>
              <a:rPr lang="en-CA" dirty="0" smtClean="0"/>
            </a:br>
            <a:r>
              <a:rPr lang="en-CA" sz="2400" dirty="0" smtClean="0"/>
              <a:t>(with peaks of next level)</a:t>
            </a:r>
            <a:endParaRPr lang="en-CA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335" b="14335"/>
          <a:stretch>
            <a:fillRect/>
          </a:stretch>
        </p:blipFill>
        <p:spPr>
          <a:xfrm>
            <a:off x="574843" y="1938422"/>
            <a:ext cx="8248315" cy="4732420"/>
          </a:xfrm>
        </p:spPr>
      </p:pic>
    </p:spTree>
    <p:extLst>
      <p:ext uri="{BB962C8B-B14F-4D97-AF65-F5344CB8AC3E}">
        <p14:creationId xmlns:p14="http://schemas.microsoft.com/office/powerpoint/2010/main" val="274988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168650" cy="6224003"/>
          </a:xfrm>
        </p:spPr>
        <p:txBody>
          <a:bodyPr/>
          <a:lstStyle/>
          <a:p>
            <a:r>
              <a:rPr lang="en-GB" sz="3600" dirty="0" smtClean="0"/>
              <a:t>High = Fallen Angel </a:t>
            </a:r>
          </a:p>
          <a:p>
            <a:r>
              <a:rPr lang="en-GB" sz="3600" dirty="0" smtClean="0"/>
              <a:t>(student functions at the next level more than half of the time with specific patterns of breakdown)</a:t>
            </a:r>
            <a:endParaRPr lang="en-GB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24483" b="-24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281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1-12 at 12.55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4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70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Novice Low</a:t>
            </a:r>
            <a:endParaRPr lang="en-US" dirty="0"/>
          </a:p>
          <a:p>
            <a:r>
              <a:rPr lang="en-US" dirty="0"/>
              <a:t>I can copy some familiar words, characters, or phrases.</a:t>
            </a:r>
          </a:p>
          <a:p>
            <a:pPr lvl="0"/>
            <a:r>
              <a:rPr lang="en-US" dirty="0"/>
              <a:t>Repetitive words and phrases for common objects and actions</a:t>
            </a:r>
          </a:p>
          <a:p>
            <a:pPr lvl="0"/>
            <a:r>
              <a:rPr lang="en-US" dirty="0"/>
              <a:t>Simple words</a:t>
            </a:r>
          </a:p>
          <a:p>
            <a:pPr lvl="0"/>
            <a:r>
              <a:rPr lang="en-US" dirty="0"/>
              <a:t>Understood with great effort</a:t>
            </a:r>
          </a:p>
          <a:p>
            <a:pPr lvl="0"/>
            <a:r>
              <a:rPr lang="en-US" dirty="0"/>
              <a:t>Grammar, word order and word choice errors prevent communication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11-12 at 12.5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0"/>
            <a:ext cx="865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9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Novice Mid</a:t>
            </a:r>
            <a:endParaRPr lang="en-US" dirty="0"/>
          </a:p>
          <a:p>
            <a:r>
              <a:rPr lang="en-US" dirty="0"/>
              <a:t>I can write lists and memorized phrases on familiar topics.</a:t>
            </a:r>
          </a:p>
          <a:p>
            <a:pPr lvl="0"/>
            <a:r>
              <a:rPr lang="en-US" dirty="0"/>
              <a:t>Limited number of words and phrases</a:t>
            </a:r>
          </a:p>
          <a:p>
            <a:pPr lvl="0"/>
            <a:r>
              <a:rPr lang="en-US" dirty="0"/>
              <a:t>Occasional sentences</a:t>
            </a:r>
          </a:p>
          <a:p>
            <a:pPr lvl="0"/>
            <a:r>
              <a:rPr lang="en-US" dirty="0"/>
              <a:t>Understood with difficulty</a:t>
            </a:r>
          </a:p>
          <a:p>
            <a:pPr lvl="0"/>
            <a:r>
              <a:rPr lang="en-US" dirty="0"/>
              <a:t>Grammar, word order and word choice errors prevent communication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3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2.5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3" y="0"/>
            <a:ext cx="8330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Novice </a:t>
            </a:r>
            <a:r>
              <a:rPr lang="en-US" b="1" dirty="0"/>
              <a:t>High</a:t>
            </a:r>
            <a:endParaRPr lang="en-US" dirty="0"/>
          </a:p>
          <a:p>
            <a:r>
              <a:rPr lang="en-US" dirty="0"/>
              <a:t>I can write short messages and notes on familiar topics.</a:t>
            </a:r>
          </a:p>
          <a:p>
            <a:pPr lvl="0"/>
            <a:r>
              <a:rPr lang="en-US" dirty="0"/>
              <a:t>I can elaborate a little</a:t>
            </a:r>
          </a:p>
          <a:p>
            <a:pPr lvl="0"/>
            <a:r>
              <a:rPr lang="en-US" dirty="0"/>
              <a:t>Begin to combine words and phrases to create original sentences</a:t>
            </a:r>
          </a:p>
          <a:p>
            <a:pPr lvl="0"/>
            <a:r>
              <a:rPr lang="en-US" dirty="0"/>
              <a:t>Mostly understood by someone accustomed to a language learner</a:t>
            </a:r>
          </a:p>
          <a:p>
            <a:pPr lvl="0"/>
            <a:r>
              <a:rPr lang="en-US" dirty="0"/>
              <a:t>Grammar, word order, and word choice errors often prevent communication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2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2.5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8" y="0"/>
            <a:ext cx="75838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Intermediate </a:t>
            </a:r>
            <a:r>
              <a:rPr lang="en-US" b="1" dirty="0"/>
              <a:t>Low</a:t>
            </a:r>
            <a:endParaRPr lang="en-US" dirty="0"/>
          </a:p>
          <a:p>
            <a:r>
              <a:rPr lang="en-US" dirty="0"/>
              <a:t>I can write briefly about most familiar topics and present information using a series of simple sentences.</a:t>
            </a:r>
          </a:p>
          <a:p>
            <a:pPr lvl="0"/>
            <a:r>
              <a:rPr lang="en-US" dirty="0"/>
              <a:t>Use a variety of words and phrases on a range of topics, begins to give detail and elaborate</a:t>
            </a:r>
          </a:p>
          <a:p>
            <a:pPr lvl="0"/>
            <a:r>
              <a:rPr lang="en-US" dirty="0"/>
              <a:t>Strings of sentences, combine words and phrases to create original sentences</a:t>
            </a:r>
          </a:p>
          <a:p>
            <a:pPr lvl="0"/>
            <a:r>
              <a:rPr lang="en-US" dirty="0"/>
              <a:t>Can be understood by someone who is accustomed to language learner</a:t>
            </a:r>
          </a:p>
          <a:p>
            <a:pPr lvl="0"/>
            <a:r>
              <a:rPr lang="en-US" dirty="0"/>
              <a:t>Grammar, word order, and word choice errors sometimes prevent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7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4" y="353495"/>
            <a:ext cx="9144000" cy="5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2.5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22"/>
            <a:ext cx="9144000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Intermediate </a:t>
            </a:r>
            <a:r>
              <a:rPr lang="en-US" b="1" dirty="0"/>
              <a:t>Mid</a:t>
            </a:r>
            <a:endParaRPr lang="en-US" dirty="0"/>
          </a:p>
          <a:p>
            <a:r>
              <a:rPr lang="en-US" dirty="0"/>
              <a:t>I can write on a wide variety of familiar topics using connected sentences.</a:t>
            </a:r>
          </a:p>
          <a:p>
            <a:pPr lvl="0"/>
            <a:r>
              <a:rPr lang="en-US" dirty="0"/>
              <a:t>Begin to use expanded vocabulary within a topic/give details and elaborate</a:t>
            </a:r>
          </a:p>
          <a:p>
            <a:pPr lvl="0"/>
            <a:r>
              <a:rPr lang="en-US" dirty="0"/>
              <a:t>Strings of sentences to describe or explain</a:t>
            </a:r>
          </a:p>
          <a:p>
            <a:pPr lvl="0"/>
            <a:r>
              <a:rPr lang="en-US" dirty="0"/>
              <a:t>Uses connector words to create original sentences</a:t>
            </a:r>
          </a:p>
          <a:p>
            <a:pPr lvl="0"/>
            <a:r>
              <a:rPr lang="en-US" dirty="0"/>
              <a:t>Easily understood by someone accustomed to a language learner</a:t>
            </a:r>
          </a:p>
          <a:p>
            <a:pPr lvl="0"/>
            <a:r>
              <a:rPr lang="en-US" dirty="0"/>
              <a:t>Grammar, word order, and word choice errors do not prevent communication</a:t>
            </a:r>
          </a:p>
          <a:p>
            <a:pPr lvl="0"/>
            <a:r>
              <a:rPr lang="en-US" b="1" dirty="0"/>
              <a:t>Can express the present and at least one other time frame consistently, evidence of control over verb conjugations.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2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3" y="0"/>
            <a:ext cx="871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Intermediate </a:t>
            </a:r>
            <a:r>
              <a:rPr lang="en-US" b="1" dirty="0"/>
              <a:t>High</a:t>
            </a:r>
            <a:endParaRPr lang="en-US" dirty="0"/>
          </a:p>
          <a:p>
            <a:r>
              <a:rPr lang="en-US" dirty="0"/>
              <a:t>I can write on topics in a generalized way. I can write some simple paragraphs about events and experiences in various time frames.</a:t>
            </a:r>
          </a:p>
          <a:p>
            <a:pPr lvl="0"/>
            <a:r>
              <a:rPr lang="en-US" dirty="0"/>
              <a:t>Consistently use words and expressions to communicate ideas on wide range of topics with expanded vocabulary </a:t>
            </a:r>
          </a:p>
          <a:p>
            <a:pPr lvl="0"/>
            <a:r>
              <a:rPr lang="en-US" dirty="0"/>
              <a:t>Uses connected sentences to narrate, describe or explain.  </a:t>
            </a:r>
          </a:p>
          <a:p>
            <a:pPr lvl="0"/>
            <a:r>
              <a:rPr lang="en-US" dirty="0"/>
              <a:t>Begins to communicate in paragraph length</a:t>
            </a:r>
          </a:p>
          <a:p>
            <a:pPr lvl="0"/>
            <a:r>
              <a:rPr lang="en-US" dirty="0"/>
              <a:t>Generally understood by someone accustomed and those unaccustomed to language learners</a:t>
            </a:r>
          </a:p>
          <a:p>
            <a:pPr lvl="0"/>
            <a:r>
              <a:rPr lang="en-US" dirty="0"/>
              <a:t>Grammar, word order, and word choice errors do not prevent communication</a:t>
            </a:r>
          </a:p>
          <a:p>
            <a:pPr lvl="0"/>
            <a:r>
              <a:rPr lang="en-US" b="1" dirty="0"/>
              <a:t>Can use multiple verb tenses consistently and has control over them most of the time.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.0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0"/>
            <a:ext cx="8845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Advanced </a:t>
            </a:r>
            <a:r>
              <a:rPr lang="en-US" b="1" dirty="0"/>
              <a:t>Low</a:t>
            </a:r>
            <a:endParaRPr lang="en-US" dirty="0"/>
          </a:p>
          <a:p>
            <a:r>
              <a:rPr lang="en-US" dirty="0"/>
              <a:t>I can write on a wide variety of general interest, professional, and academics topics.  I can write organized paragraphs about events and experiences in various time frames.</a:t>
            </a:r>
          </a:p>
          <a:p>
            <a:pPr lvl="0"/>
            <a:r>
              <a:rPr lang="en-US" dirty="0"/>
              <a:t>Uses extensive vocabulary including appropriate idiomatic expressions</a:t>
            </a:r>
          </a:p>
          <a:p>
            <a:pPr lvl="0"/>
            <a:r>
              <a:rPr lang="en-US" dirty="0"/>
              <a:t>Uses clear and organized paragraph length</a:t>
            </a:r>
          </a:p>
          <a:p>
            <a:pPr lvl="0"/>
            <a:r>
              <a:rPr lang="en-US" dirty="0"/>
              <a:t>Can be understood by native speakers even those unaccustomed to a language learner</a:t>
            </a:r>
          </a:p>
          <a:p>
            <a:pPr lvl="0"/>
            <a:r>
              <a:rPr lang="en-US" dirty="0"/>
              <a:t>No errors in grammar, word order or word choice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5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+/- system for SHS rating within 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Within each level of proficiency we have realized that there is a VERY big range of abilities. In other words, two language learners with significantly different language abilities could both be considered “Novice High” or “Intermediate Mid.” (Listen to ACTFL examples)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Therefore, we have developed a system of +/- ratings here at SHS to help students and teach track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7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+/- system for SHS rating within a level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(minus) language learner is at the lower range of the proficiency level (closer to the previous level than to following/next level)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 (even) language learner is in the mid-range of the proficiency level, neither about-to-advance nor in-danger-of-falling 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(plus) language learner is at the higher range of the proficiency level (closer to the following/next level than to the previous)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8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1-12 at 1.2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6" y="668435"/>
            <a:ext cx="8360830" cy="5272116"/>
          </a:xfrm>
          <a:prstGeom prst="rect">
            <a:avLst/>
          </a:prstGeom>
        </p:spPr>
      </p:pic>
      <p:pic>
        <p:nvPicPr>
          <p:cNvPr id="5" name="Picture 4" descr="Screen Shot 2014-11-12 at 1.1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" y="1181134"/>
            <a:ext cx="1554480" cy="4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257"/>
            <a:ext cx="7772400" cy="2042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3 levels do these pictures represent (the 3 we will see the most)?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4" y="3497963"/>
            <a:ext cx="2502520" cy="2566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3757720"/>
            <a:ext cx="2781300" cy="2307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00" y="3757720"/>
            <a:ext cx="3007410" cy="22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9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Novice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86283"/>
          </a:xfrm>
        </p:spPr>
        <p:txBody>
          <a:bodyPr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R</a:t>
            </a:r>
            <a:r>
              <a:rPr lang="en-US" sz="2800" dirty="0" smtClean="0">
                <a:cs typeface="Arial"/>
              </a:rPr>
              <a:t>espond </a:t>
            </a:r>
            <a:r>
              <a:rPr lang="en-US" sz="2800" dirty="0">
                <a:cs typeface="Arial"/>
              </a:rPr>
              <a:t>to </a:t>
            </a:r>
            <a:r>
              <a:rPr lang="en-US" sz="2800" dirty="0" smtClean="0">
                <a:cs typeface="Arial"/>
              </a:rPr>
              <a:t>simple questions</a:t>
            </a:r>
            <a:endParaRPr lang="en-US" sz="2800" dirty="0"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U</a:t>
            </a:r>
            <a:r>
              <a:rPr lang="en-US" sz="2800" dirty="0" smtClean="0">
                <a:cs typeface="Arial"/>
              </a:rPr>
              <a:t>se:</a:t>
            </a:r>
            <a:endParaRPr lang="en-US" sz="2800" dirty="0"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cs typeface="Arial"/>
              </a:rPr>
              <a:t>isolated words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cs typeface="Arial"/>
              </a:rPr>
              <a:t>lists of words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cs typeface="Arial"/>
              </a:rPr>
              <a:t>memorized phrases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cs typeface="Arial"/>
              </a:rPr>
              <a:t>some personalized re-combinations of words or phrases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sk memorized</a:t>
            </a:r>
            <a:r>
              <a:rPr lang="en-US" sz="2800" dirty="0">
                <a:cs typeface="Arial"/>
              </a:rPr>
              <a:t>, formulaic questions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S</a:t>
            </a:r>
            <a:r>
              <a:rPr lang="en-US" sz="2800" dirty="0" smtClean="0">
                <a:cs typeface="Arial"/>
              </a:rPr>
              <a:t>atisfy immediate </a:t>
            </a:r>
            <a:r>
              <a:rPr lang="en-US" sz="2800" dirty="0">
                <a:cs typeface="Arial"/>
              </a:rPr>
              <a:t>needs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b="1" dirty="0" smtClean="0">
                <a:cs typeface="Arial"/>
              </a:rPr>
              <a:t>WORD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>
                <a:cs typeface="Arial"/>
              </a:rPr>
              <a:t>level</a:t>
            </a:r>
          </a:p>
          <a:p>
            <a:endParaRPr lang="en-US" sz="2800" dirty="0"/>
          </a:p>
        </p:txBody>
      </p:sp>
      <p:pic>
        <p:nvPicPr>
          <p:cNvPr id="5" name="Picture 4" descr="Screen Shot 2014-08-08 at 11.57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30" y="288296"/>
            <a:ext cx="2869828" cy="93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61" y="5233369"/>
            <a:ext cx="2091658" cy="15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/>
              </a:rPr>
              <a:t>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6392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cs typeface="Arial"/>
              </a:rPr>
              <a:t>“</a:t>
            </a:r>
            <a:r>
              <a:rPr lang="en-US" sz="2800" dirty="0">
                <a:cs typeface="Arial"/>
              </a:rPr>
              <a:t>C</a:t>
            </a:r>
            <a:r>
              <a:rPr lang="en-US" sz="2800" dirty="0" smtClean="0">
                <a:cs typeface="Arial"/>
              </a:rPr>
              <a:t>onversation</a:t>
            </a:r>
            <a:r>
              <a:rPr lang="en-US" sz="2800" dirty="0">
                <a:cs typeface="Arial"/>
              </a:rPr>
              <a:t>” partner in simple, direct conversations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D</a:t>
            </a:r>
            <a:r>
              <a:rPr lang="en-US" sz="2800" dirty="0" smtClean="0">
                <a:cs typeface="Arial"/>
              </a:rPr>
              <a:t>escribe </a:t>
            </a:r>
            <a:r>
              <a:rPr lang="en-US" sz="2800" dirty="0">
                <a:cs typeface="Arial"/>
              </a:rPr>
              <a:t>and narrate 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sk </a:t>
            </a:r>
            <a:r>
              <a:rPr lang="en-US" sz="2800" dirty="0">
                <a:cs typeface="Arial"/>
              </a:rPr>
              <a:t>and answer simple questions 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cs typeface="Arial"/>
              </a:rPr>
              <a:t>H</a:t>
            </a:r>
            <a:r>
              <a:rPr lang="en-US" sz="2800" dirty="0" smtClean="0">
                <a:cs typeface="Arial"/>
              </a:rPr>
              <a:t>andle survival language </a:t>
            </a:r>
            <a:endParaRPr lang="en-US" sz="2800" dirty="0"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cs typeface="Arial"/>
              </a:rPr>
              <a:t>“Create</a:t>
            </a:r>
            <a:r>
              <a:rPr lang="en-US" sz="2800" dirty="0">
                <a:cs typeface="Arial"/>
              </a:rPr>
              <a:t>” with language 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b="1" dirty="0" smtClean="0">
                <a:cs typeface="Arial"/>
              </a:rPr>
              <a:t>SENTENCE</a:t>
            </a:r>
            <a:r>
              <a:rPr lang="en-US" sz="2800" dirty="0" smtClean="0">
                <a:cs typeface="Arial"/>
              </a:rPr>
              <a:t> level, but often strings of sentences</a:t>
            </a:r>
            <a:endParaRPr lang="en-US" sz="2800" dirty="0"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48" y="2586889"/>
            <a:ext cx="2781300" cy="2307007"/>
          </a:xfrm>
          <a:prstGeom prst="rect">
            <a:avLst/>
          </a:prstGeom>
        </p:spPr>
      </p:pic>
      <p:pic>
        <p:nvPicPr>
          <p:cNvPr id="6" name="Picture 5" descr="Screen Shot 2014-08-08 at 11.57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18" y="419008"/>
            <a:ext cx="2100515" cy="6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56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Participate actively in conversations, formal and informal settings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Describe &amp; narrate in major time frames, good control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 variety </a:t>
            </a:r>
            <a:r>
              <a:rPr lang="en-US" dirty="0"/>
              <a:t>of communicative </a:t>
            </a:r>
            <a:r>
              <a:rPr lang="en-US" dirty="0" smtClean="0"/>
              <a:t>devices to deal effectively with unanticipated complications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Sustain communication with </a:t>
            </a:r>
            <a:r>
              <a:rPr lang="en-US" dirty="0"/>
              <a:t>paragraph </a:t>
            </a:r>
            <a:r>
              <a:rPr lang="en-US" dirty="0" smtClean="0"/>
              <a:t>length connected discourse, accuracy and confidence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Satisfy demands of work/school situations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PARAGRAPH</a:t>
            </a:r>
            <a:r>
              <a:rPr lang="en-US" dirty="0" smtClean="0"/>
              <a:t> level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5" name="Picture 4" descr="Screen Shot 2014-08-08 at 11.5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16" y="228600"/>
            <a:ext cx="2869828" cy="93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8" y="228600"/>
            <a:ext cx="2242817" cy="1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42211"/>
            <a:ext cx="7696200" cy="472038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Within each level is Low, Mid, and High……</a:t>
            </a:r>
          </a:p>
          <a:p>
            <a:pPr marL="0" indent="0">
              <a:buNone/>
            </a:pPr>
            <a:r>
              <a:rPr lang="en-US" sz="4800" dirty="0" smtClean="0"/>
              <a:t>How do we decide among them?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074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Low= Just barely hanging 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91" t="206" r="-4969" b="50000"/>
          <a:stretch/>
        </p:blipFill>
        <p:spPr>
          <a:xfrm>
            <a:off x="592221" y="1628273"/>
            <a:ext cx="6666831" cy="4788568"/>
          </a:xfrm>
        </p:spPr>
      </p:pic>
    </p:spTree>
    <p:extLst>
      <p:ext uri="{BB962C8B-B14F-4D97-AF65-F5344CB8AC3E}">
        <p14:creationId xmlns:p14="http://schemas.microsoft.com/office/powerpoint/2010/main" val="77789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878</Words>
  <Application>Microsoft Macintosh PowerPoint</Application>
  <PresentationFormat>On-screen Show (4:3)</PresentationFormat>
  <Paragraphs>105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ACTFL Proficiency Guidelines</vt:lpstr>
      <vt:lpstr>PowerPoint Presentation</vt:lpstr>
      <vt:lpstr>PowerPoint Presentation</vt:lpstr>
      <vt:lpstr>Which 3 levels do these pictures represent (the 3 we will see the most)?</vt:lpstr>
      <vt:lpstr>Novice</vt:lpstr>
      <vt:lpstr>Intermediate</vt:lpstr>
      <vt:lpstr>Advanced</vt:lpstr>
      <vt:lpstr>PowerPoint Presentation</vt:lpstr>
      <vt:lpstr>Low= Just barely hanging on </vt:lpstr>
      <vt:lpstr>Mid = solidly within that level  (with peaks of next level)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+/- system for SHS rating within a level</vt:lpstr>
      <vt:lpstr>+/- system for SHS rating within a level continued </vt:lpstr>
    </vt:vector>
  </TitlesOfParts>
  <Company>SHS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ACTFL Proficiency Guidelines</dc:title>
  <dc:creator>Leah Silipo</dc:creator>
  <cp:lastModifiedBy>Abigail Theberge</cp:lastModifiedBy>
  <cp:revision>11</cp:revision>
  <cp:lastPrinted>2014-11-12T18:23:37Z</cp:lastPrinted>
  <dcterms:created xsi:type="dcterms:W3CDTF">2014-11-12T17:52:43Z</dcterms:created>
  <dcterms:modified xsi:type="dcterms:W3CDTF">2014-11-12T20:13:06Z</dcterms:modified>
</cp:coreProperties>
</file>