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58" r:id="rId4"/>
    <p:sldId id="272"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5" r:id="rId18"/>
    <p:sldId id="276" r:id="rId19"/>
    <p:sldId id="278" r:id="rId20"/>
    <p:sldId id="277" r:id="rId21"/>
    <p:sldId id="279" r:id="rId22"/>
    <p:sldId id="280" r:id="rId23"/>
    <p:sldId id="281" r:id="rId24"/>
    <p:sldId id="274"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37" d="100"/>
          <a:sy n="37" d="100"/>
        </p:scale>
        <p:origin x="-101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0258CD-6B22-EA41-91C4-FE6259A490AD}" type="datetimeFigureOut">
              <a:rPr lang="en-US" smtClean="0"/>
              <a:t>11/21/14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69A4C2-31F2-1C4D-930A-2670E4564C32}" type="slidenum">
              <a:rPr lang="en-US" smtClean="0"/>
              <a:t>‹#›</a:t>
            </a:fld>
            <a:endParaRPr lang="en-US"/>
          </a:p>
        </p:txBody>
      </p:sp>
    </p:spTree>
    <p:extLst>
      <p:ext uri="{BB962C8B-B14F-4D97-AF65-F5344CB8AC3E}">
        <p14:creationId xmlns:p14="http://schemas.microsoft.com/office/powerpoint/2010/main" val="17622404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2</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11</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12</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13</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14</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15</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16</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3</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4</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5</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6</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7</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8</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9</a:t>
            </a:fld>
            <a:endParaRPr lang="en-US"/>
          </a:p>
        </p:txBody>
      </p:sp>
    </p:spTree>
    <p:extLst>
      <p:ext uri="{BB962C8B-B14F-4D97-AF65-F5344CB8AC3E}">
        <p14:creationId xmlns:p14="http://schemas.microsoft.com/office/powerpoint/2010/main" val="2843130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69A4C2-31F2-1C4D-930A-2670E4564C32}" type="slidenum">
              <a:rPr lang="en-US" smtClean="0"/>
              <a:t>10</a:t>
            </a:fld>
            <a:endParaRPr lang="en-US"/>
          </a:p>
        </p:txBody>
      </p:sp>
    </p:spTree>
    <p:extLst>
      <p:ext uri="{BB962C8B-B14F-4D97-AF65-F5344CB8AC3E}">
        <p14:creationId xmlns:p14="http://schemas.microsoft.com/office/powerpoint/2010/main" val="284313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085DB1-52CF-424B-B84E-DDCB1209CFD1}" type="datetimeFigureOut">
              <a:rPr lang="en-US" smtClean="0"/>
              <a:t>11/21/14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135823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85DB1-52CF-424B-B84E-DDCB1209CFD1}" type="datetimeFigureOut">
              <a:rPr lang="en-US" smtClean="0"/>
              <a:t>11/21/14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273519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85DB1-52CF-424B-B84E-DDCB1209CFD1}" type="datetimeFigureOut">
              <a:rPr lang="en-US" smtClean="0"/>
              <a:t>11/21/14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160415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085DB1-52CF-424B-B84E-DDCB1209CFD1}" type="datetimeFigureOut">
              <a:rPr lang="en-US" smtClean="0"/>
              <a:t>11/21/14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257240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85DB1-52CF-424B-B84E-DDCB1209CFD1}" type="datetimeFigureOut">
              <a:rPr lang="en-US" smtClean="0"/>
              <a:t>11/21/14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344776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085DB1-52CF-424B-B84E-DDCB1209CFD1}" type="datetimeFigureOut">
              <a:rPr lang="en-US" smtClean="0"/>
              <a:t>11/21/14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3283988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085DB1-52CF-424B-B84E-DDCB1209CFD1}" type="datetimeFigureOut">
              <a:rPr lang="en-US" smtClean="0"/>
              <a:t>11/21/14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3565275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85DB1-52CF-424B-B84E-DDCB1209CFD1}" type="datetimeFigureOut">
              <a:rPr lang="en-US" smtClean="0"/>
              <a:t>11/21/14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425692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085DB1-52CF-424B-B84E-DDCB1209CFD1}" type="datetimeFigureOut">
              <a:rPr lang="en-US" smtClean="0"/>
              <a:t>11/21/14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154377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85DB1-52CF-424B-B84E-DDCB1209CFD1}" type="datetimeFigureOut">
              <a:rPr lang="en-US" smtClean="0"/>
              <a:t>11/21/14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3239938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085DB1-52CF-424B-B84E-DDCB1209CFD1}" type="datetimeFigureOut">
              <a:rPr lang="en-US" smtClean="0"/>
              <a:t>11/21/14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A93E79-4463-6A4B-8217-DD84A7A27044}" type="slidenum">
              <a:rPr lang="en-US" smtClean="0"/>
              <a:t>‹#›</a:t>
            </a:fld>
            <a:endParaRPr lang="en-US"/>
          </a:p>
        </p:txBody>
      </p:sp>
    </p:spTree>
    <p:extLst>
      <p:ext uri="{BB962C8B-B14F-4D97-AF65-F5344CB8AC3E}">
        <p14:creationId xmlns:p14="http://schemas.microsoft.com/office/powerpoint/2010/main" val="8802990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85DB1-52CF-424B-B84E-DDCB1209CFD1}" type="datetimeFigureOut">
              <a:rPr lang="en-US" smtClean="0"/>
              <a:t>11/21/14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A93E79-4463-6A4B-8217-DD84A7A27044}" type="slidenum">
              <a:rPr lang="en-US" smtClean="0"/>
              <a:t>‹#›</a:t>
            </a:fld>
            <a:endParaRPr lang="en-US"/>
          </a:p>
        </p:txBody>
      </p:sp>
    </p:spTree>
    <p:extLst>
      <p:ext uri="{BB962C8B-B14F-4D97-AF65-F5344CB8AC3E}">
        <p14:creationId xmlns:p14="http://schemas.microsoft.com/office/powerpoint/2010/main" val="116877127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895"/>
            <a:ext cx="7772400" cy="1256631"/>
          </a:xfrm>
        </p:spPr>
        <p:style>
          <a:lnRef idx="1">
            <a:schemeClr val="accent3"/>
          </a:lnRef>
          <a:fillRef idx="2">
            <a:schemeClr val="accent3"/>
          </a:fillRef>
          <a:effectRef idx="1">
            <a:schemeClr val="accent3"/>
          </a:effectRef>
          <a:fontRef idx="minor">
            <a:schemeClr val="dk1"/>
          </a:fontRef>
        </p:style>
        <p:txBody>
          <a:bodyPr>
            <a:noAutofit/>
          </a:bodyPr>
          <a:lstStyle/>
          <a:p>
            <a:r>
              <a:rPr lang="en-US" sz="8000" dirty="0" smtClean="0">
                <a:solidFill>
                  <a:srgbClr val="FF0000"/>
                </a:solidFill>
                <a:latin typeface="Lucida Calligraphy"/>
                <a:cs typeface="Lucida Calligraphy"/>
              </a:rPr>
              <a:t>Costa Rica</a:t>
            </a:r>
            <a:endParaRPr lang="en-US" sz="8000" dirty="0">
              <a:solidFill>
                <a:srgbClr val="FF0000"/>
              </a:solidFill>
              <a:latin typeface="Lucida Calligraphy"/>
              <a:cs typeface="Lucida Calligraphy"/>
            </a:endParaRPr>
          </a:p>
        </p:txBody>
      </p:sp>
      <p:sp>
        <p:nvSpPr>
          <p:cNvPr id="3" name="Subtitle 2"/>
          <p:cNvSpPr>
            <a:spLocks noGrp="1"/>
          </p:cNvSpPr>
          <p:nvPr>
            <p:ph type="subTitle" idx="1"/>
          </p:nvPr>
        </p:nvSpPr>
        <p:spPr>
          <a:xfrm>
            <a:off x="1371600" y="5440946"/>
            <a:ext cx="6400800" cy="1096211"/>
          </a:xfrm>
        </p:spPr>
        <p:style>
          <a:lnRef idx="1">
            <a:schemeClr val="accent3"/>
          </a:lnRef>
          <a:fillRef idx="2">
            <a:schemeClr val="accent3"/>
          </a:fillRef>
          <a:effectRef idx="1">
            <a:schemeClr val="accent3"/>
          </a:effectRef>
          <a:fontRef idx="minor">
            <a:schemeClr val="dk1"/>
          </a:fontRef>
        </p:style>
        <p:txBody>
          <a:bodyPr>
            <a:noAutofit/>
          </a:bodyPr>
          <a:lstStyle/>
          <a:p>
            <a:r>
              <a:rPr lang="en-US" sz="6600" dirty="0" smtClean="0">
                <a:solidFill>
                  <a:srgbClr val="FF0000"/>
                </a:solidFill>
                <a:latin typeface="Lucida Calligraphy"/>
                <a:cs typeface="Lucida Calligraphy"/>
              </a:rPr>
              <a:t>¡</a:t>
            </a:r>
            <a:r>
              <a:rPr lang="en-US" sz="6600" dirty="0" err="1" smtClean="0">
                <a:solidFill>
                  <a:srgbClr val="FF0000"/>
                </a:solidFill>
                <a:latin typeface="Lucida Calligraphy"/>
                <a:cs typeface="Lucida Calligraphy"/>
              </a:rPr>
              <a:t>Pura</a:t>
            </a:r>
            <a:r>
              <a:rPr lang="en-US" sz="6600" dirty="0" smtClean="0">
                <a:solidFill>
                  <a:srgbClr val="FF0000"/>
                </a:solidFill>
                <a:latin typeface="Lucida Calligraphy"/>
                <a:cs typeface="Lucida Calligraphy"/>
              </a:rPr>
              <a:t> Vida!</a:t>
            </a:r>
            <a:endParaRPr lang="en-US" sz="6600" dirty="0">
              <a:solidFill>
                <a:srgbClr val="FF0000"/>
              </a:solidFill>
              <a:latin typeface="Lucida Calligraphy"/>
              <a:cs typeface="Lucida Calligraphy"/>
            </a:endParaRPr>
          </a:p>
        </p:txBody>
      </p:sp>
      <p:pic>
        <p:nvPicPr>
          <p:cNvPr id="10" name="Picture 9" descr="costaRica08.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0526"/>
            <a:ext cx="9144000" cy="3970419"/>
          </a:xfrm>
          <a:prstGeom prst="rect">
            <a:avLst/>
          </a:prstGeom>
        </p:spPr>
      </p:pic>
    </p:spTree>
    <p:extLst>
      <p:ext uri="{BB962C8B-B14F-4D97-AF65-F5344CB8AC3E}">
        <p14:creationId xmlns:p14="http://schemas.microsoft.com/office/powerpoint/2010/main" val="3064393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Servicio</a:t>
            </a:r>
            <a:endParaRPr lang="en-US" sz="7200" dirty="0">
              <a:solidFill>
                <a:srgbClr val="FF0000"/>
              </a:solidFill>
              <a:latin typeface="Lucida Calligraphy"/>
              <a:cs typeface="Lucida Calligraphy"/>
            </a:endParaRPr>
          </a:p>
        </p:txBody>
      </p:sp>
      <p:pic>
        <p:nvPicPr>
          <p:cNvPr id="4" name="Content Placeholder 3" descr="IMG_0624.jpg"/>
          <p:cNvPicPr>
            <a:picLocks noGrp="1" noChangeAspect="1"/>
          </p:cNvPicPr>
          <p:nvPr>
            <p:ph idx="1"/>
          </p:nvPr>
        </p:nvPicPr>
        <p:blipFill>
          <a:blip r:embed="rId3">
            <a:extLst>
              <a:ext uri="{28A0092B-C50C-407E-A947-70E740481C1C}">
                <a14:useLocalDpi xmlns:a14="http://schemas.microsoft.com/office/drawing/2010/main" val="0"/>
              </a:ext>
            </a:extLst>
          </a:blip>
          <a:srcRect t="29376" b="29376"/>
          <a:stretch>
            <a:fillRect/>
          </a:stretch>
        </p:blipFill>
        <p:spPr/>
      </p:pic>
    </p:spTree>
    <p:extLst>
      <p:ext uri="{BB962C8B-B14F-4D97-AF65-F5344CB8AC3E}">
        <p14:creationId xmlns:p14="http://schemas.microsoft.com/office/powerpoint/2010/main" val="22421120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Servicio</a:t>
            </a:r>
            <a:endParaRPr lang="en-US" sz="7200" dirty="0">
              <a:solidFill>
                <a:srgbClr val="FF0000"/>
              </a:solidFill>
              <a:latin typeface="Lucida Calligraphy"/>
              <a:cs typeface="Lucida Calligraphy"/>
            </a:endParaRPr>
          </a:p>
        </p:txBody>
      </p:sp>
      <p:pic>
        <p:nvPicPr>
          <p:cNvPr id="5" name="Content Placeholder 4" descr="IMG_2747.jpg"/>
          <p:cNvPicPr>
            <a:picLocks noGrp="1" noChangeAspect="1"/>
          </p:cNvPicPr>
          <p:nvPr>
            <p:ph idx="1"/>
          </p:nvPr>
        </p:nvPicPr>
        <p:blipFill>
          <a:blip r:embed="rId3">
            <a:extLst>
              <a:ext uri="{28A0092B-C50C-407E-A947-70E740481C1C}">
                <a14:useLocalDpi xmlns:a14="http://schemas.microsoft.com/office/drawing/2010/main" val="0"/>
              </a:ext>
            </a:extLst>
          </a:blip>
          <a:srcRect t="29461" b="29461"/>
          <a:stretch>
            <a:fillRect/>
          </a:stretch>
        </p:blipFill>
        <p:spPr/>
      </p:pic>
    </p:spTree>
    <p:extLst>
      <p:ext uri="{BB962C8B-B14F-4D97-AF65-F5344CB8AC3E}">
        <p14:creationId xmlns:p14="http://schemas.microsoft.com/office/powerpoint/2010/main" val="83714928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Servicio</a:t>
            </a:r>
            <a:endParaRPr lang="en-US" sz="7200" dirty="0">
              <a:solidFill>
                <a:srgbClr val="FF0000"/>
              </a:solidFill>
              <a:latin typeface="Lucida Calligraphy"/>
              <a:cs typeface="Lucida Calligraphy"/>
            </a:endParaRPr>
          </a:p>
        </p:txBody>
      </p:sp>
      <p:pic>
        <p:nvPicPr>
          <p:cNvPr id="4" name="Content Placeholder 3" descr="IMG_2169.jpg"/>
          <p:cNvPicPr>
            <a:picLocks noGrp="1" noChangeAspect="1"/>
          </p:cNvPicPr>
          <p:nvPr>
            <p:ph idx="1"/>
          </p:nvPr>
        </p:nvPicPr>
        <p:blipFill>
          <a:blip r:embed="rId3">
            <a:extLst>
              <a:ext uri="{28A0092B-C50C-407E-A947-70E740481C1C}">
                <a14:useLocalDpi xmlns:a14="http://schemas.microsoft.com/office/drawing/2010/main" val="0"/>
              </a:ext>
            </a:extLst>
          </a:blip>
          <a:srcRect t="29461" b="29461"/>
          <a:stretch>
            <a:fillRect/>
          </a:stretch>
        </p:blipFill>
        <p:spPr/>
      </p:pic>
    </p:spTree>
    <p:extLst>
      <p:ext uri="{BB962C8B-B14F-4D97-AF65-F5344CB8AC3E}">
        <p14:creationId xmlns:p14="http://schemas.microsoft.com/office/powerpoint/2010/main" val="9714042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La </a:t>
            </a:r>
            <a:r>
              <a:rPr lang="en-US" sz="7200" dirty="0" err="1" smtClean="0">
                <a:solidFill>
                  <a:srgbClr val="FF0000"/>
                </a:solidFill>
                <a:latin typeface="Lucida Calligraphy"/>
                <a:cs typeface="Lucida Calligraphy"/>
              </a:rPr>
              <a:t>Adventura</a:t>
            </a:r>
            <a:endParaRPr lang="en-US" sz="7200" dirty="0">
              <a:solidFill>
                <a:srgbClr val="FF0000"/>
              </a:solidFill>
              <a:latin typeface="Lucida Calligraphy"/>
              <a:cs typeface="Lucida Calligraphy"/>
            </a:endParaRPr>
          </a:p>
        </p:txBody>
      </p:sp>
      <p:pic>
        <p:nvPicPr>
          <p:cNvPr id="5" name="Content Placeholder 4" descr="26266_486422630516_3867557_n.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25025983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La </a:t>
            </a:r>
            <a:r>
              <a:rPr lang="en-US" sz="7200" dirty="0" err="1" smtClean="0">
                <a:solidFill>
                  <a:srgbClr val="FF0000"/>
                </a:solidFill>
                <a:latin typeface="Lucida Calligraphy"/>
                <a:cs typeface="Lucida Calligraphy"/>
              </a:rPr>
              <a:t>Adventura</a:t>
            </a:r>
            <a:endParaRPr lang="en-US" sz="7200" dirty="0">
              <a:solidFill>
                <a:srgbClr val="FF0000"/>
              </a:solidFill>
              <a:latin typeface="Lucida Calligraphy"/>
              <a:cs typeface="Lucida Calligraphy"/>
            </a:endParaRPr>
          </a:p>
        </p:txBody>
      </p:sp>
      <p:pic>
        <p:nvPicPr>
          <p:cNvPr id="4" name="Content Placeholder 3" descr="IMG_0039.jpg"/>
          <p:cNvPicPr>
            <a:picLocks noGrp="1" noChangeAspect="1"/>
          </p:cNvPicPr>
          <p:nvPr>
            <p:ph idx="1"/>
          </p:nvPr>
        </p:nvPicPr>
        <p:blipFill>
          <a:blip r:embed="rId3">
            <a:extLst>
              <a:ext uri="{28A0092B-C50C-407E-A947-70E740481C1C}">
                <a14:useLocalDpi xmlns:a14="http://schemas.microsoft.com/office/drawing/2010/main" val="0"/>
              </a:ext>
            </a:extLst>
          </a:blip>
          <a:srcRect t="29376" b="29376"/>
          <a:stretch>
            <a:fillRect/>
          </a:stretch>
        </p:blipFill>
        <p:spPr/>
      </p:pic>
    </p:spTree>
    <p:extLst>
      <p:ext uri="{BB962C8B-B14F-4D97-AF65-F5344CB8AC3E}">
        <p14:creationId xmlns:p14="http://schemas.microsoft.com/office/powerpoint/2010/main" val="19065357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La </a:t>
            </a:r>
            <a:r>
              <a:rPr lang="en-US" sz="7200" dirty="0" err="1" smtClean="0">
                <a:solidFill>
                  <a:srgbClr val="FF0000"/>
                </a:solidFill>
                <a:latin typeface="Lucida Calligraphy"/>
                <a:cs typeface="Lucida Calligraphy"/>
              </a:rPr>
              <a:t>Adventura</a:t>
            </a:r>
            <a:endParaRPr lang="en-US" sz="7200" dirty="0">
              <a:solidFill>
                <a:srgbClr val="FF0000"/>
              </a:solidFill>
              <a:latin typeface="Lucida Calligraphy"/>
              <a:cs typeface="Lucida Calligraphy"/>
            </a:endParaRPr>
          </a:p>
        </p:txBody>
      </p:sp>
      <p:pic>
        <p:nvPicPr>
          <p:cNvPr id="5" name="Content Placeholder 4" descr="IMG_0659.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6341" t="4034" r="-76101" b="-4034"/>
          <a:stretch/>
        </p:blipFill>
        <p:spPr>
          <a:xfrm>
            <a:off x="457200" y="1600200"/>
            <a:ext cx="8229600" cy="5257800"/>
          </a:xfrm>
        </p:spPr>
      </p:pic>
    </p:spTree>
    <p:extLst>
      <p:ext uri="{BB962C8B-B14F-4D97-AF65-F5344CB8AC3E}">
        <p14:creationId xmlns:p14="http://schemas.microsoft.com/office/powerpoint/2010/main" val="27165228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La </a:t>
            </a:r>
            <a:r>
              <a:rPr lang="en-US" sz="7200" dirty="0" err="1" smtClean="0">
                <a:solidFill>
                  <a:srgbClr val="FF0000"/>
                </a:solidFill>
                <a:latin typeface="Lucida Calligraphy"/>
                <a:cs typeface="Lucida Calligraphy"/>
              </a:rPr>
              <a:t>Adventura</a:t>
            </a:r>
            <a:endParaRPr lang="en-US" sz="7200" dirty="0">
              <a:solidFill>
                <a:srgbClr val="FF0000"/>
              </a:solidFill>
              <a:latin typeface="Lucida Calligraphy"/>
              <a:cs typeface="Lucida Calligraphy"/>
            </a:endParaRPr>
          </a:p>
        </p:txBody>
      </p:sp>
      <p:pic>
        <p:nvPicPr>
          <p:cNvPr id="4" name="Content Placeholder 3" descr="IMG_4635.jpg"/>
          <p:cNvPicPr>
            <a:picLocks noGrp="1" noChangeAspect="1"/>
          </p:cNvPicPr>
          <p:nvPr>
            <p:ph idx="1"/>
          </p:nvPr>
        </p:nvPicPr>
        <p:blipFill>
          <a:blip r:embed="rId3">
            <a:extLst>
              <a:ext uri="{28A0092B-C50C-407E-A947-70E740481C1C}">
                <a14:useLocalDpi xmlns:a14="http://schemas.microsoft.com/office/drawing/2010/main" val="0"/>
              </a:ext>
            </a:extLst>
          </a:blip>
          <a:srcRect t="29376" b="29376"/>
          <a:stretch>
            <a:fillRect/>
          </a:stretch>
        </p:blipFill>
        <p:spPr/>
      </p:pic>
    </p:spTree>
    <p:extLst>
      <p:ext uri="{BB962C8B-B14F-4D97-AF65-F5344CB8AC3E}">
        <p14:creationId xmlns:p14="http://schemas.microsoft.com/office/powerpoint/2010/main" val="39898641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rgbClr val="FF0000"/>
                </a:solidFill>
              </a:rPr>
              <a:t>Las </a:t>
            </a:r>
            <a:r>
              <a:rPr lang="en-US" sz="6600" dirty="0" err="1" smtClean="0">
                <a:solidFill>
                  <a:srgbClr val="FF0000"/>
                </a:solidFill>
              </a:rPr>
              <a:t>Familias</a:t>
            </a:r>
            <a:endParaRPr lang="en-US" sz="6600" dirty="0">
              <a:solidFill>
                <a:srgbClr val="FF0000"/>
              </a:solidFill>
            </a:endParaRPr>
          </a:p>
        </p:txBody>
      </p:sp>
      <p:sp>
        <p:nvSpPr>
          <p:cNvPr id="3" name="Content Placeholder 2"/>
          <p:cNvSpPr>
            <a:spLocks noGrp="1"/>
          </p:cNvSpPr>
          <p:nvPr>
            <p:ph idx="1"/>
          </p:nvPr>
        </p:nvSpPr>
        <p:spPr/>
        <p:txBody>
          <a:bodyPr/>
          <a:lstStyle/>
          <a:p>
            <a:r>
              <a:rPr lang="en-US" dirty="0" smtClean="0"/>
              <a:t>They have experience working with adolescents “</a:t>
            </a:r>
            <a:r>
              <a:rPr lang="en-US" dirty="0" err="1" smtClean="0"/>
              <a:t>extranjeros</a:t>
            </a:r>
            <a:r>
              <a:rPr lang="en-US" dirty="0" smtClean="0"/>
              <a:t>.”  </a:t>
            </a:r>
          </a:p>
          <a:p>
            <a:r>
              <a:rPr lang="en-US" dirty="0" smtClean="0"/>
              <a:t>They are “</a:t>
            </a:r>
            <a:r>
              <a:rPr lang="en-US" dirty="0" err="1" smtClean="0"/>
              <a:t>campesinos</a:t>
            </a:r>
            <a:r>
              <a:rPr lang="en-US" dirty="0" smtClean="0"/>
              <a:t>.”  They are very humble, welcoming people and they really want to get to know your child.  </a:t>
            </a:r>
          </a:p>
          <a:p>
            <a:r>
              <a:rPr lang="en-US" dirty="0" smtClean="0"/>
              <a:t>Some families form relationships with their student that last a lifetime.  </a:t>
            </a:r>
            <a:endParaRPr lang="en-US" dirty="0"/>
          </a:p>
        </p:txBody>
      </p:sp>
    </p:spTree>
    <p:extLst>
      <p:ext uri="{BB962C8B-B14F-4D97-AF65-F5344CB8AC3E}">
        <p14:creationId xmlns:p14="http://schemas.microsoft.com/office/powerpoint/2010/main" val="222213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dirty="0" smtClean="0">
                <a:solidFill>
                  <a:srgbClr val="FF0000"/>
                </a:solidFill>
              </a:rPr>
              <a:t>Las Casas</a:t>
            </a:r>
            <a:endParaRPr lang="en-US" sz="6600" dirty="0">
              <a:solidFill>
                <a:srgbClr val="FF0000"/>
              </a:solidFill>
            </a:endParaRPr>
          </a:p>
        </p:txBody>
      </p:sp>
      <p:sp>
        <p:nvSpPr>
          <p:cNvPr id="3" name="Content Placeholder 2"/>
          <p:cNvSpPr>
            <a:spLocks noGrp="1"/>
          </p:cNvSpPr>
          <p:nvPr>
            <p:ph idx="1"/>
          </p:nvPr>
        </p:nvSpPr>
        <p:spPr/>
        <p:txBody>
          <a:bodyPr/>
          <a:lstStyle/>
          <a:p>
            <a:r>
              <a:rPr lang="en-US" dirty="0" smtClean="0"/>
              <a:t>The are simple houses but do have all the appropriate </a:t>
            </a:r>
            <a:r>
              <a:rPr lang="en-US" dirty="0" smtClean="0"/>
              <a:t>accommodations </a:t>
            </a:r>
            <a:r>
              <a:rPr lang="en-US" dirty="0" smtClean="0"/>
              <a:t>to be able to receive student volunteers.</a:t>
            </a:r>
          </a:p>
          <a:p>
            <a:r>
              <a:rPr lang="en-US" dirty="0" smtClean="0"/>
              <a:t>The tour company will try as much as possible to house students in pairs with families throughout the village.</a:t>
            </a:r>
          </a:p>
          <a:p>
            <a:r>
              <a:rPr lang="en-US" dirty="0" smtClean="0"/>
              <a:t>They generally have one bathroom, a living space, a dining area, 3 bedrooms and a patio.</a:t>
            </a:r>
            <a:endParaRPr lang="en-US" dirty="0"/>
          </a:p>
        </p:txBody>
      </p:sp>
    </p:spTree>
    <p:extLst>
      <p:ext uri="{BB962C8B-B14F-4D97-AF65-F5344CB8AC3E}">
        <p14:creationId xmlns:p14="http://schemas.microsoft.com/office/powerpoint/2010/main" val="185858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0000"/>
                </a:solidFill>
              </a:rPr>
              <a:t>La </a:t>
            </a:r>
            <a:r>
              <a:rPr lang="en-US" sz="5400" dirty="0" err="1" smtClean="0">
                <a:solidFill>
                  <a:srgbClr val="FF0000"/>
                </a:solidFill>
              </a:rPr>
              <a:t>Alimentación</a:t>
            </a:r>
            <a:r>
              <a:rPr lang="en-US" sz="5400" dirty="0" smtClean="0">
                <a:solidFill>
                  <a:srgbClr val="FF0000"/>
                </a:solidFill>
              </a:rPr>
              <a:t> (comida)</a:t>
            </a:r>
            <a:endParaRPr lang="en-US" sz="5400" dirty="0">
              <a:solidFill>
                <a:srgbClr val="FF0000"/>
              </a:solidFill>
            </a:endParaRPr>
          </a:p>
        </p:txBody>
      </p:sp>
      <p:sp>
        <p:nvSpPr>
          <p:cNvPr id="3" name="Content Placeholder 2"/>
          <p:cNvSpPr>
            <a:spLocks noGrp="1"/>
          </p:cNvSpPr>
          <p:nvPr>
            <p:ph idx="1"/>
          </p:nvPr>
        </p:nvSpPr>
        <p:spPr/>
        <p:txBody>
          <a:bodyPr/>
          <a:lstStyle/>
          <a:p>
            <a:r>
              <a:rPr lang="en-US" dirty="0" smtClean="0"/>
              <a:t>The diet will be a traditional Costa Rican diet.  It will consist of rice, beans, vegetables, fruits and some protein.  </a:t>
            </a:r>
          </a:p>
          <a:p>
            <a:r>
              <a:rPr lang="en-US" dirty="0" smtClean="0"/>
              <a:t>In the case of a specific diet restriction the student should bring their own supplements.  </a:t>
            </a:r>
          </a:p>
          <a:p>
            <a:pPr marL="0" indent="0">
              <a:buNone/>
            </a:pPr>
            <a:endParaRPr lang="en-US" dirty="0"/>
          </a:p>
        </p:txBody>
      </p:sp>
    </p:spTree>
    <p:extLst>
      <p:ext uri="{BB962C8B-B14F-4D97-AF65-F5344CB8AC3E}">
        <p14:creationId xmlns:p14="http://schemas.microsoft.com/office/powerpoint/2010/main" val="2426354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lenguaje</a:t>
            </a:r>
            <a:endParaRPr lang="en-US" sz="7200" dirty="0">
              <a:solidFill>
                <a:srgbClr val="FF0000"/>
              </a:solidFill>
              <a:latin typeface="Lucida Calligraphy"/>
              <a:cs typeface="Lucida Calligraphy"/>
            </a:endParaRPr>
          </a:p>
        </p:txBody>
      </p:sp>
      <p:pic>
        <p:nvPicPr>
          <p:cNvPr id="14" name="Content Placeholder 13" descr="DSC01031.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4617358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solidFill>
                  <a:srgbClr val="FF0000"/>
                </a:solidFill>
              </a:rPr>
              <a:t>La </a:t>
            </a:r>
            <a:r>
              <a:rPr lang="en-US" sz="6000" dirty="0" err="1" smtClean="0">
                <a:solidFill>
                  <a:srgbClr val="FF0000"/>
                </a:solidFill>
              </a:rPr>
              <a:t>Zona</a:t>
            </a:r>
            <a:r>
              <a:rPr lang="en-US" sz="6000" dirty="0" smtClean="0">
                <a:solidFill>
                  <a:srgbClr val="FF0000"/>
                </a:solidFill>
              </a:rPr>
              <a:t> de los Santos</a:t>
            </a:r>
            <a:endParaRPr lang="en-US" sz="6000" dirty="0">
              <a:solidFill>
                <a:srgbClr val="FF0000"/>
              </a:solidFill>
            </a:endParaRPr>
          </a:p>
        </p:txBody>
      </p:sp>
      <p:sp>
        <p:nvSpPr>
          <p:cNvPr id="3" name="Content Placeholder 2"/>
          <p:cNvSpPr>
            <a:spLocks noGrp="1"/>
          </p:cNvSpPr>
          <p:nvPr>
            <p:ph idx="1"/>
          </p:nvPr>
        </p:nvSpPr>
        <p:spPr/>
        <p:txBody>
          <a:bodyPr/>
          <a:lstStyle/>
          <a:p>
            <a:r>
              <a:rPr lang="en-US" dirty="0" smtClean="0"/>
              <a:t>It is a charming area that is surrounded by nature, crystal rivers, impressive waterfalls, coffee y fruit fields.</a:t>
            </a:r>
          </a:p>
          <a:p>
            <a:r>
              <a:rPr lang="en-US" dirty="0" smtClean="0"/>
              <a:t>It is a safe area and the students will be working with individuals that have many years of experience working with student volunteers.  The organization has over 11 years of experience.  </a:t>
            </a:r>
            <a:endParaRPr lang="en-US" dirty="0"/>
          </a:p>
        </p:txBody>
      </p:sp>
    </p:spTree>
    <p:extLst>
      <p:ext uri="{BB962C8B-B14F-4D97-AF65-F5344CB8AC3E}">
        <p14:creationId xmlns:p14="http://schemas.microsoft.com/office/powerpoint/2010/main" val="3739933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err="1" smtClean="0">
                <a:solidFill>
                  <a:srgbClr val="FF0000"/>
                </a:solidFill>
              </a:rPr>
              <a:t>Emergencia</a:t>
            </a:r>
            <a:r>
              <a:rPr lang="en-US" dirty="0" smtClean="0"/>
              <a:t> </a:t>
            </a:r>
            <a:endParaRPr lang="en-US" dirty="0"/>
          </a:p>
        </p:txBody>
      </p:sp>
      <p:sp>
        <p:nvSpPr>
          <p:cNvPr id="3" name="Content Placeholder 2"/>
          <p:cNvSpPr>
            <a:spLocks noGrp="1"/>
          </p:cNvSpPr>
          <p:nvPr>
            <p:ph idx="1"/>
          </p:nvPr>
        </p:nvSpPr>
        <p:spPr/>
        <p:txBody>
          <a:bodyPr>
            <a:normAutofit fontScale="92500"/>
          </a:bodyPr>
          <a:lstStyle/>
          <a:p>
            <a:r>
              <a:rPr lang="en-US" dirty="0" smtClean="0"/>
              <a:t>In the case of an emergency there is a protocol in place through “Green Communities” regarding appropriate transportation to the closest clinic.  </a:t>
            </a:r>
          </a:p>
          <a:p>
            <a:r>
              <a:rPr lang="en-US" dirty="0" smtClean="0"/>
              <a:t>Malaria – there are no cases of malaria in the zone that we are visiting but this is left to the discretion of the parents.  The recommendation of “Green Communities” is that the student bring insect repellent, sunblock, a hat and to dress in layers.  It can get cold </a:t>
            </a:r>
            <a:r>
              <a:rPr lang="en-US" smtClean="0"/>
              <a:t>at night. </a:t>
            </a:r>
            <a:endParaRPr lang="en-US" dirty="0"/>
          </a:p>
        </p:txBody>
      </p:sp>
    </p:spTree>
    <p:extLst>
      <p:ext uri="{BB962C8B-B14F-4D97-AF65-F5344CB8AC3E}">
        <p14:creationId xmlns:p14="http://schemas.microsoft.com/office/powerpoint/2010/main" val="1076064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4362"/>
          </a:xfrm>
        </p:spPr>
        <p:txBody>
          <a:bodyPr>
            <a:normAutofit fontScale="90000"/>
          </a:bodyPr>
          <a:lstStyle/>
          <a:p>
            <a:r>
              <a:rPr lang="en-US" sz="6000" dirty="0" smtClean="0">
                <a:solidFill>
                  <a:srgbClr val="FF0000"/>
                </a:solidFill>
              </a:rPr>
              <a:t>El </a:t>
            </a:r>
            <a:r>
              <a:rPr lang="en-US" sz="6000" dirty="0" err="1" smtClean="0">
                <a:solidFill>
                  <a:srgbClr val="FF0000"/>
                </a:solidFill>
              </a:rPr>
              <a:t>Precio</a:t>
            </a:r>
            <a:endParaRPr lang="en-US" sz="6000" dirty="0">
              <a:solidFill>
                <a:srgbClr val="FF0000"/>
              </a:solidFill>
            </a:endParaRPr>
          </a:p>
        </p:txBody>
      </p:sp>
      <p:sp>
        <p:nvSpPr>
          <p:cNvPr id="3" name="Content Placeholder 2"/>
          <p:cNvSpPr>
            <a:spLocks noGrp="1"/>
          </p:cNvSpPr>
          <p:nvPr>
            <p:ph idx="1"/>
          </p:nvPr>
        </p:nvSpPr>
        <p:spPr>
          <a:xfrm>
            <a:off x="457200" y="1016000"/>
            <a:ext cx="8229600" cy="5513917"/>
          </a:xfrm>
        </p:spPr>
        <p:txBody>
          <a:bodyPr>
            <a:normAutofit fontScale="85000" lnSpcReduction="10000"/>
          </a:bodyPr>
          <a:lstStyle/>
          <a:p>
            <a:pPr marL="0" indent="0">
              <a:buNone/>
            </a:pPr>
            <a:r>
              <a:rPr lang="en-US" dirty="0" smtClean="0"/>
              <a:t>Everything included: </a:t>
            </a:r>
            <a:r>
              <a:rPr lang="en-US" dirty="0"/>
              <a:t>$</a:t>
            </a:r>
            <a:r>
              <a:rPr lang="en-US" dirty="0" smtClean="0"/>
              <a:t>3300.00 (price subject to change)</a:t>
            </a:r>
            <a:endParaRPr lang="en-US" dirty="0"/>
          </a:p>
          <a:p>
            <a:pPr marL="0" indent="0">
              <a:buNone/>
            </a:pPr>
            <a:r>
              <a:rPr lang="en-US" dirty="0"/>
              <a:t>	</a:t>
            </a:r>
            <a:r>
              <a:rPr lang="en-US" dirty="0" smtClean="0"/>
              <a:t>- Airport transfers in U.S. and Costa Rica</a:t>
            </a:r>
          </a:p>
          <a:p>
            <a:pPr marL="0" indent="0">
              <a:buNone/>
            </a:pPr>
            <a:r>
              <a:rPr lang="en-US" dirty="0"/>
              <a:t>	</a:t>
            </a:r>
            <a:r>
              <a:rPr lang="en-US" dirty="0" smtClean="0"/>
              <a:t>- All in-country transportation</a:t>
            </a:r>
          </a:p>
          <a:p>
            <a:pPr marL="0" indent="0">
              <a:buNone/>
            </a:pPr>
            <a:r>
              <a:rPr lang="en-US" dirty="0"/>
              <a:t>	</a:t>
            </a:r>
            <a:r>
              <a:rPr lang="en-US" dirty="0" smtClean="0"/>
              <a:t>- Lodging (hotels and homestay)</a:t>
            </a:r>
          </a:p>
          <a:p>
            <a:pPr marL="0" indent="0">
              <a:buNone/>
            </a:pPr>
            <a:r>
              <a:rPr lang="en-US" dirty="0"/>
              <a:t>	</a:t>
            </a:r>
            <a:r>
              <a:rPr lang="en-US" dirty="0" smtClean="0"/>
              <a:t>- 3 daily meals</a:t>
            </a:r>
          </a:p>
          <a:p>
            <a:pPr marL="0" indent="0">
              <a:buNone/>
            </a:pPr>
            <a:r>
              <a:rPr lang="en-US" dirty="0"/>
              <a:t>	</a:t>
            </a:r>
            <a:r>
              <a:rPr lang="en-US" dirty="0" smtClean="0"/>
              <a:t>-Spanish classes and materials</a:t>
            </a:r>
          </a:p>
          <a:p>
            <a:pPr marL="0" indent="0">
              <a:buNone/>
            </a:pPr>
            <a:r>
              <a:rPr lang="en-US" dirty="0"/>
              <a:t>	</a:t>
            </a:r>
            <a:r>
              <a:rPr lang="en-US" dirty="0" smtClean="0"/>
              <a:t>- Cultural activities, lectures and weekend excursions</a:t>
            </a:r>
          </a:p>
          <a:p>
            <a:pPr marL="0" indent="0">
              <a:buNone/>
            </a:pPr>
            <a:r>
              <a:rPr lang="en-US" dirty="0"/>
              <a:t>	</a:t>
            </a:r>
            <a:r>
              <a:rPr lang="en-US" dirty="0" smtClean="0"/>
              <a:t>- Professional full-time staff</a:t>
            </a:r>
          </a:p>
          <a:p>
            <a:pPr marL="0" indent="0">
              <a:buNone/>
            </a:pPr>
            <a:r>
              <a:rPr lang="en-US" dirty="0"/>
              <a:t>	</a:t>
            </a:r>
            <a:r>
              <a:rPr lang="en-US" dirty="0" smtClean="0"/>
              <a:t>-Service work and materials</a:t>
            </a:r>
          </a:p>
          <a:p>
            <a:pPr marL="0" indent="0">
              <a:buNone/>
            </a:pPr>
            <a:r>
              <a:rPr lang="en-US" dirty="0"/>
              <a:t>	</a:t>
            </a:r>
            <a:r>
              <a:rPr lang="en-US" dirty="0" smtClean="0"/>
              <a:t>- Pre-departure materials and support</a:t>
            </a:r>
          </a:p>
          <a:p>
            <a:pPr marL="0" indent="0">
              <a:buNone/>
            </a:pPr>
            <a:r>
              <a:rPr lang="en-US" dirty="0"/>
              <a:t>	</a:t>
            </a:r>
            <a:r>
              <a:rPr lang="en-US" dirty="0" smtClean="0"/>
              <a:t>-Tip money</a:t>
            </a:r>
          </a:p>
          <a:p>
            <a:pPr marL="0" indent="0">
              <a:buNone/>
            </a:pPr>
            <a:r>
              <a:rPr lang="en-US" dirty="0"/>
              <a:t>	</a:t>
            </a:r>
            <a:r>
              <a:rPr lang="en-US" dirty="0" smtClean="0"/>
              <a:t>- Airline ticket</a:t>
            </a:r>
            <a:endParaRPr lang="en-US" dirty="0"/>
          </a:p>
        </p:txBody>
      </p:sp>
    </p:spTree>
    <p:extLst>
      <p:ext uri="{BB962C8B-B14F-4D97-AF65-F5344CB8AC3E}">
        <p14:creationId xmlns:p14="http://schemas.microsoft.com/office/powerpoint/2010/main" val="342900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8000" dirty="0" smtClean="0">
                <a:solidFill>
                  <a:srgbClr val="FF0000"/>
                </a:solidFill>
              </a:rPr>
              <a:t>Deadline</a:t>
            </a:r>
            <a:endParaRPr lang="en-US" sz="8000" dirty="0">
              <a:solidFill>
                <a:srgbClr val="FF0000"/>
              </a:solidFill>
            </a:endParaRPr>
          </a:p>
        </p:txBody>
      </p:sp>
      <p:sp>
        <p:nvSpPr>
          <p:cNvPr id="3" name="Content Placeholder 2"/>
          <p:cNvSpPr>
            <a:spLocks noGrp="1"/>
          </p:cNvSpPr>
          <p:nvPr>
            <p:ph idx="1"/>
          </p:nvPr>
        </p:nvSpPr>
        <p:spPr/>
        <p:txBody>
          <a:bodyPr/>
          <a:lstStyle/>
          <a:p>
            <a:pPr marL="0" indent="0">
              <a:buNone/>
            </a:pPr>
            <a:r>
              <a:rPr lang="en-US" dirty="0" smtClean="0"/>
              <a:t>All applications need to be received by December 5</a:t>
            </a:r>
            <a:r>
              <a:rPr lang="en-US" baseline="30000" dirty="0" smtClean="0"/>
              <a:t>th</a:t>
            </a:r>
            <a:r>
              <a:rPr lang="en-US" dirty="0" smtClean="0"/>
              <a:t>, 2014</a:t>
            </a:r>
            <a:endParaRPr lang="en-US" dirty="0"/>
          </a:p>
          <a:p>
            <a:pPr marL="0" indent="0">
              <a:buNone/>
            </a:pPr>
            <a:endParaRPr lang="en-US" dirty="0"/>
          </a:p>
        </p:txBody>
      </p:sp>
    </p:spTree>
    <p:extLst>
      <p:ext uri="{BB962C8B-B14F-4D97-AF65-F5344CB8AC3E}">
        <p14:creationId xmlns:p14="http://schemas.microsoft.com/office/powerpoint/2010/main" val="3269756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6115"/>
            <a:ext cx="7772400" cy="1491019"/>
          </a:xfrm>
        </p:spPr>
        <p:txBody>
          <a:bodyPr>
            <a:noAutofit/>
          </a:bodyPr>
          <a:lstStyle/>
          <a:p>
            <a:r>
              <a:rPr lang="en-US" sz="11500" dirty="0" smtClean="0">
                <a:solidFill>
                  <a:srgbClr val="FF0000"/>
                </a:solidFill>
                <a:latin typeface="Lucida Calligraphy"/>
                <a:cs typeface="Lucida Calligraphy"/>
              </a:rPr>
              <a:t>Viva</a:t>
            </a:r>
            <a:endParaRPr lang="en-US" sz="11500" dirty="0">
              <a:solidFill>
                <a:srgbClr val="FF0000"/>
              </a:solidFill>
              <a:latin typeface="Lucida Calligraphy"/>
              <a:cs typeface="Lucida Calligraphy"/>
            </a:endParaRPr>
          </a:p>
        </p:txBody>
      </p:sp>
      <p:sp>
        <p:nvSpPr>
          <p:cNvPr id="3" name="Subtitle 2"/>
          <p:cNvSpPr>
            <a:spLocks noGrp="1"/>
          </p:cNvSpPr>
          <p:nvPr>
            <p:ph type="subTitle" idx="1"/>
          </p:nvPr>
        </p:nvSpPr>
        <p:spPr>
          <a:xfrm>
            <a:off x="1371600" y="5163346"/>
            <a:ext cx="6400800" cy="1242516"/>
          </a:xfrm>
        </p:spPr>
        <p:txBody>
          <a:bodyPr>
            <a:noAutofit/>
          </a:bodyPr>
          <a:lstStyle/>
          <a:p>
            <a:r>
              <a:rPr lang="en-US" sz="8000" dirty="0" smtClean="0">
                <a:solidFill>
                  <a:srgbClr val="FF0000"/>
                </a:solidFill>
                <a:latin typeface="Lucida Calligraphy"/>
                <a:cs typeface="Lucida Calligraphy"/>
              </a:rPr>
              <a:t>Costa Rica</a:t>
            </a:r>
            <a:endParaRPr lang="en-US" sz="8000" dirty="0">
              <a:solidFill>
                <a:srgbClr val="FF0000"/>
              </a:solidFill>
              <a:latin typeface="Lucida Calligraphy"/>
              <a:cs typeface="Lucida Calligraphy"/>
            </a:endParaRPr>
          </a:p>
        </p:txBody>
      </p:sp>
      <p:pic>
        <p:nvPicPr>
          <p:cNvPr id="4" name="Picture 3" descr="20140715_15483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79" y="2255714"/>
            <a:ext cx="3061370" cy="2907632"/>
          </a:xfrm>
          <a:prstGeom prst="rect">
            <a:avLst/>
          </a:prstGeom>
        </p:spPr>
      </p:pic>
      <p:pic>
        <p:nvPicPr>
          <p:cNvPr id="5" name="Picture 4" descr="20140715_1548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753" y="1740397"/>
            <a:ext cx="3475790" cy="2606842"/>
          </a:xfrm>
          <a:prstGeom prst="rect">
            <a:avLst/>
          </a:prstGeom>
        </p:spPr>
      </p:pic>
      <p:pic>
        <p:nvPicPr>
          <p:cNvPr id="7" name="Picture 6" descr="DSC0088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9402" y="2874210"/>
            <a:ext cx="3244071" cy="2433053"/>
          </a:xfrm>
          <a:prstGeom prst="rect">
            <a:avLst/>
          </a:prstGeom>
        </p:spPr>
      </p:pic>
    </p:spTree>
    <p:extLst>
      <p:ext uri="{BB962C8B-B14F-4D97-AF65-F5344CB8AC3E}">
        <p14:creationId xmlns:p14="http://schemas.microsoft.com/office/powerpoint/2010/main" val="12089994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lenguaje</a:t>
            </a:r>
            <a:endParaRPr lang="en-US" sz="7200" dirty="0">
              <a:solidFill>
                <a:srgbClr val="FF0000"/>
              </a:solidFill>
              <a:latin typeface="Lucida Calligraphy"/>
              <a:cs typeface="Lucida Calligraphy"/>
            </a:endParaRPr>
          </a:p>
        </p:txBody>
      </p:sp>
      <p:pic>
        <p:nvPicPr>
          <p:cNvPr id="4" name="Content Placeholder 3" descr="DSC01364.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6857024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Lenguaje</a:t>
            </a:r>
            <a:endParaRPr lang="en-US" sz="7200" dirty="0">
              <a:solidFill>
                <a:srgbClr val="FF0000"/>
              </a:solidFill>
              <a:latin typeface="Lucida Calligraphy"/>
              <a:cs typeface="Lucida Calligraphy"/>
            </a:endParaRPr>
          </a:p>
        </p:txBody>
      </p:sp>
      <p:pic>
        <p:nvPicPr>
          <p:cNvPr id="4" name="Content Placeholder 3" descr="20140703_153124.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1897138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lenguaje</a:t>
            </a:r>
            <a:endParaRPr lang="en-US" sz="7200" dirty="0">
              <a:solidFill>
                <a:srgbClr val="FF0000"/>
              </a:solidFill>
              <a:latin typeface="Lucida Calligraphy"/>
              <a:cs typeface="Lucida Calligraphy"/>
            </a:endParaRPr>
          </a:p>
        </p:txBody>
      </p:sp>
      <p:pic>
        <p:nvPicPr>
          <p:cNvPr id="5" name="Content Placeholder 4" descr="DSC01064.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4939838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lenguaje</a:t>
            </a:r>
            <a:endParaRPr lang="en-US" sz="7200" dirty="0">
              <a:solidFill>
                <a:srgbClr val="FF0000"/>
              </a:solidFill>
              <a:latin typeface="Lucida Calligraphy"/>
              <a:cs typeface="Lucida Calligraphy"/>
            </a:endParaRPr>
          </a:p>
        </p:txBody>
      </p:sp>
      <p:pic>
        <p:nvPicPr>
          <p:cNvPr id="4" name="Content Placeholder 3" descr="DSC01450.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81748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lenguaje</a:t>
            </a:r>
            <a:endParaRPr lang="en-US" sz="7200" dirty="0">
              <a:solidFill>
                <a:srgbClr val="FF0000"/>
              </a:solidFill>
              <a:latin typeface="Lucida Calligraphy"/>
              <a:cs typeface="Lucida Calligraphy"/>
            </a:endParaRPr>
          </a:p>
        </p:txBody>
      </p:sp>
      <p:pic>
        <p:nvPicPr>
          <p:cNvPr id="5" name="Content Placeholder 4" descr="DSC01061.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95271334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Servicio</a:t>
            </a:r>
            <a:endParaRPr lang="en-US" sz="7200" dirty="0">
              <a:solidFill>
                <a:srgbClr val="FF0000"/>
              </a:solidFill>
              <a:latin typeface="Lucida Calligraphy"/>
              <a:cs typeface="Lucida Calligraphy"/>
            </a:endParaRPr>
          </a:p>
        </p:txBody>
      </p:sp>
      <p:pic>
        <p:nvPicPr>
          <p:cNvPr id="4" name="Content Placeholder 3" descr="100_0164.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17594931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3"/>
          </a:fillRef>
          <a:effectRef idx="1">
            <a:schemeClr val="accent3"/>
          </a:effectRef>
          <a:fontRef idx="minor">
            <a:schemeClr val="lt1"/>
          </a:fontRef>
        </p:style>
        <p:txBody>
          <a:bodyPr>
            <a:noAutofit/>
          </a:bodyPr>
          <a:lstStyle/>
          <a:p>
            <a:r>
              <a:rPr lang="en-US" sz="7200" dirty="0" smtClean="0">
                <a:solidFill>
                  <a:srgbClr val="FF0000"/>
                </a:solidFill>
                <a:latin typeface="Lucida Calligraphy"/>
                <a:cs typeface="Lucida Calligraphy"/>
              </a:rPr>
              <a:t>El </a:t>
            </a:r>
            <a:r>
              <a:rPr lang="en-US" sz="7200" dirty="0" err="1" smtClean="0">
                <a:solidFill>
                  <a:srgbClr val="FF0000"/>
                </a:solidFill>
                <a:latin typeface="Lucida Calligraphy"/>
                <a:cs typeface="Lucida Calligraphy"/>
              </a:rPr>
              <a:t>Servicio</a:t>
            </a:r>
            <a:endParaRPr lang="en-US" sz="7200" dirty="0">
              <a:solidFill>
                <a:srgbClr val="FF0000"/>
              </a:solidFill>
              <a:latin typeface="Lucida Calligraphy"/>
              <a:cs typeface="Lucida Calligraphy"/>
            </a:endParaRPr>
          </a:p>
        </p:txBody>
      </p:sp>
      <p:pic>
        <p:nvPicPr>
          <p:cNvPr id="5" name="Content Placeholder 4" descr="ecobrikcs.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387900975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117</TotalTime>
  <Words>378</Words>
  <Application>Microsoft Macintosh PowerPoint</Application>
  <PresentationFormat>On-screen Show (4:3)</PresentationFormat>
  <Paragraphs>66</Paragraphs>
  <Slides>24</Slides>
  <Notes>15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Costa Rica</vt:lpstr>
      <vt:lpstr>El lenguaje</vt:lpstr>
      <vt:lpstr>El lenguaje</vt:lpstr>
      <vt:lpstr>El Lenguaje</vt:lpstr>
      <vt:lpstr>El lenguaje</vt:lpstr>
      <vt:lpstr>El lenguaje</vt:lpstr>
      <vt:lpstr>El lenguaje</vt:lpstr>
      <vt:lpstr>El Servicio</vt:lpstr>
      <vt:lpstr>El Servicio</vt:lpstr>
      <vt:lpstr>El Servicio</vt:lpstr>
      <vt:lpstr>El Servicio</vt:lpstr>
      <vt:lpstr>El Servicio</vt:lpstr>
      <vt:lpstr>La Adventura</vt:lpstr>
      <vt:lpstr>La Adventura</vt:lpstr>
      <vt:lpstr>La Adventura</vt:lpstr>
      <vt:lpstr>La Adventura</vt:lpstr>
      <vt:lpstr>Las Familias</vt:lpstr>
      <vt:lpstr>Las Casas</vt:lpstr>
      <vt:lpstr>La Alimentación (comida)</vt:lpstr>
      <vt:lpstr>La Zona de los Santos</vt:lpstr>
      <vt:lpstr>Emergencia </vt:lpstr>
      <vt:lpstr>El Precio</vt:lpstr>
      <vt:lpstr>Deadline</vt:lpstr>
      <vt:lpstr>Viva</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 Rica</dc:title>
  <dc:creator>Abigail Theberge</dc:creator>
  <cp:lastModifiedBy>Abigail Theberge</cp:lastModifiedBy>
  <cp:revision>9</cp:revision>
  <dcterms:created xsi:type="dcterms:W3CDTF">2014-09-26T20:10:49Z</dcterms:created>
  <dcterms:modified xsi:type="dcterms:W3CDTF">2014-11-21T20:34:25Z</dcterms:modified>
</cp:coreProperties>
</file>