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0" r:id="rId9"/>
    <p:sldId id="271" r:id="rId10"/>
    <p:sldId id="272" r:id="rId11"/>
    <p:sldId id="273" r:id="rId12"/>
    <p:sldId id="267" r:id="rId13"/>
    <p:sldId id="266" r:id="rId14"/>
    <p:sldId id="269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8B1B9-22EC-8C4E-BDB0-DFDE39932087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B13B-B27B-764D-B24D-0CFE865E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8659"/>
            <a:ext cx="7772400" cy="144444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La Guerra Civil Española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93104"/>
            <a:ext cx="7954004" cy="38456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99"/>
            <a:ext cx="9144000" cy="42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2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 se </a:t>
            </a:r>
            <a:r>
              <a:rPr lang="en-US" dirty="0" err="1" smtClean="0">
                <a:solidFill>
                  <a:srgbClr val="FF0000"/>
                </a:solidFill>
              </a:rPr>
              <a:t>podía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criticar</a:t>
            </a:r>
            <a:r>
              <a:rPr lang="en-US" dirty="0" smtClean="0">
                <a:solidFill>
                  <a:srgbClr val="FF0000"/>
                </a:solidFill>
              </a:rPr>
              <a:t> al </a:t>
            </a:r>
            <a:r>
              <a:rPr lang="en-US" dirty="0" err="1" smtClean="0">
                <a:solidFill>
                  <a:srgbClr val="FF0000"/>
                </a:solidFill>
              </a:rPr>
              <a:t>gobierno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09" b="8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137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337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Tenía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FF0000"/>
                </a:solidFill>
              </a:rPr>
              <a:t>ontrol </a:t>
            </a:r>
            <a:r>
              <a:rPr lang="en-US" sz="3200" dirty="0" err="1">
                <a:solidFill>
                  <a:srgbClr val="FF0000"/>
                </a:solidFill>
              </a:rPr>
              <a:t>sobre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lenguas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distintas</a:t>
            </a:r>
            <a:r>
              <a:rPr lang="en-US" sz="3200" dirty="0">
                <a:solidFill>
                  <a:srgbClr val="FF0000"/>
                </a:solidFill>
              </a:rPr>
              <a:t> de </a:t>
            </a:r>
            <a:r>
              <a:rPr lang="en-US" sz="3200" dirty="0" err="1">
                <a:solidFill>
                  <a:srgbClr val="FF0000"/>
                </a:solidFill>
              </a:rPr>
              <a:t>España</a:t>
            </a:r>
            <a:r>
              <a:rPr lang="en-US" sz="3200" dirty="0">
                <a:solidFill>
                  <a:srgbClr val="FF0000"/>
                </a:solidFill>
              </a:rPr>
              <a:t> – </a:t>
            </a:r>
            <a:r>
              <a:rPr lang="en-US" sz="3200" dirty="0" smtClean="0">
                <a:solidFill>
                  <a:srgbClr val="FF0000"/>
                </a:solidFill>
              </a:rPr>
              <a:t>no se </a:t>
            </a:r>
            <a:r>
              <a:rPr lang="en-US" sz="3200" dirty="0" err="1" smtClean="0">
                <a:solidFill>
                  <a:srgbClr val="FF0000"/>
                </a:solidFill>
              </a:rPr>
              <a:t>podía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hablar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catalán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ni</a:t>
            </a:r>
            <a:r>
              <a:rPr lang="en-US" sz="3200" dirty="0" smtClean="0">
                <a:solidFill>
                  <a:srgbClr val="FF0000"/>
                </a:solidFill>
              </a:rPr>
              <a:t> el </a:t>
            </a:r>
            <a:r>
              <a:rPr lang="en-US" sz="3200" dirty="0" err="1">
                <a:solidFill>
                  <a:srgbClr val="FF0000"/>
                </a:solidFill>
              </a:rPr>
              <a:t>vasco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584" b="13584"/>
          <a:stretch>
            <a:fillRect/>
          </a:stretch>
        </p:blipFill>
        <p:spPr>
          <a:xfrm>
            <a:off x="457200" y="1818008"/>
            <a:ext cx="8229600" cy="4582377"/>
          </a:xfrm>
        </p:spPr>
      </p:pic>
    </p:spTree>
    <p:extLst>
      <p:ext uri="{BB962C8B-B14F-4D97-AF65-F5344CB8AC3E}">
        <p14:creationId xmlns:p14="http://schemas.microsoft.com/office/powerpoint/2010/main" val="198237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>
            <a:normAutofit lnSpcReduction="10000"/>
          </a:bodyPr>
          <a:lstStyle/>
          <a:p>
            <a:r>
              <a:rPr lang="en-US" sz="4800" dirty="0" err="1"/>
              <a:t>Ahora</a:t>
            </a:r>
            <a:r>
              <a:rPr lang="en-US" sz="4800" dirty="0"/>
              <a:t>, “</a:t>
            </a:r>
            <a:r>
              <a:rPr lang="en-US" sz="4800" dirty="0" err="1"/>
              <a:t>España</a:t>
            </a:r>
            <a:r>
              <a:rPr lang="en-US" sz="4800" dirty="0"/>
              <a:t> </a:t>
            </a:r>
            <a:r>
              <a:rPr lang="en-US" sz="4800" dirty="0" err="1"/>
              <a:t>disfruta</a:t>
            </a:r>
            <a:r>
              <a:rPr lang="en-US" sz="4800" dirty="0"/>
              <a:t> de un </a:t>
            </a:r>
            <a:r>
              <a:rPr lang="en-US" sz="4800" dirty="0" err="1"/>
              <a:t>sistema</a:t>
            </a:r>
            <a:r>
              <a:rPr lang="en-US" sz="4800" dirty="0"/>
              <a:t> de </a:t>
            </a:r>
            <a:r>
              <a:rPr lang="en-US" sz="4800" dirty="0" err="1"/>
              <a:t>monarquía</a:t>
            </a:r>
            <a:r>
              <a:rPr lang="en-US" sz="4800" dirty="0"/>
              <a:t> </a:t>
            </a:r>
            <a:r>
              <a:rPr lang="en-US" sz="4800" dirty="0" err="1"/>
              <a:t>democrática</a:t>
            </a:r>
            <a:r>
              <a:rPr lang="en-US" sz="4800" dirty="0"/>
              <a:t>, en el </a:t>
            </a:r>
            <a:r>
              <a:rPr lang="en-US" sz="4800" dirty="0" err="1"/>
              <a:t>que</a:t>
            </a:r>
            <a:r>
              <a:rPr lang="en-US" sz="4800" dirty="0"/>
              <a:t> la </a:t>
            </a:r>
            <a:r>
              <a:rPr lang="en-US" sz="4800" dirty="0" err="1"/>
              <a:t>gente</a:t>
            </a:r>
            <a:r>
              <a:rPr lang="en-US" sz="4800" dirty="0"/>
              <a:t> </a:t>
            </a:r>
            <a:r>
              <a:rPr lang="en-US" sz="4800" dirty="0" err="1"/>
              <a:t>elige</a:t>
            </a:r>
            <a:r>
              <a:rPr lang="en-US" sz="4800" dirty="0"/>
              <a:t> (elect) un </a:t>
            </a:r>
            <a:r>
              <a:rPr lang="en-US" sz="4800" dirty="0" err="1"/>
              <a:t>presidente</a:t>
            </a:r>
            <a:r>
              <a:rPr lang="en-US" sz="4800" dirty="0"/>
              <a:t> de </a:t>
            </a:r>
            <a:r>
              <a:rPr lang="en-US" sz="4800" dirty="0" err="1"/>
              <a:t>estado</a:t>
            </a:r>
            <a:r>
              <a:rPr lang="en-US" sz="4800" dirty="0"/>
              <a:t>, </a:t>
            </a:r>
            <a:r>
              <a:rPr lang="en-US" sz="4800" dirty="0" err="1"/>
              <a:t>mientras</a:t>
            </a:r>
            <a:r>
              <a:rPr lang="en-US" sz="4800" dirty="0"/>
              <a:t> el </a:t>
            </a:r>
            <a:r>
              <a:rPr lang="en-US" sz="4800" dirty="0" err="1"/>
              <a:t>rey</a:t>
            </a:r>
            <a:r>
              <a:rPr lang="en-US" sz="4800" dirty="0"/>
              <a:t> </a:t>
            </a:r>
            <a:r>
              <a:rPr lang="en-US" sz="4800" dirty="0" err="1"/>
              <a:t>desempeña</a:t>
            </a:r>
            <a:r>
              <a:rPr lang="en-US" sz="4800" dirty="0"/>
              <a:t> (carries out) el </a:t>
            </a:r>
            <a:r>
              <a:rPr lang="en-US" sz="4800" dirty="0" err="1"/>
              <a:t>papel</a:t>
            </a:r>
            <a:r>
              <a:rPr lang="en-US" sz="4800" dirty="0"/>
              <a:t> de </a:t>
            </a:r>
            <a:r>
              <a:rPr lang="en-US" sz="4800" dirty="0" err="1"/>
              <a:t>representante</a:t>
            </a:r>
            <a:r>
              <a:rPr lang="en-US" sz="4800" dirty="0"/>
              <a:t> </a:t>
            </a:r>
            <a:r>
              <a:rPr lang="en-US" sz="4800" dirty="0" err="1"/>
              <a:t>diplomático</a:t>
            </a:r>
            <a:r>
              <a:rPr lang="en-US" sz="4800" dirty="0" smtClean="0"/>
              <a:t>.”  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4040188" cy="771339"/>
          </a:xfrm>
        </p:spPr>
        <p:txBody>
          <a:bodyPr/>
          <a:lstStyle/>
          <a:p>
            <a:r>
              <a:rPr lang="en-US" dirty="0" smtClean="0"/>
              <a:t>El Rey </a:t>
            </a:r>
            <a:r>
              <a:rPr lang="en-US" dirty="0" smtClean="0"/>
              <a:t>Felipe VI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España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20357"/>
            <a:ext cx="4041775" cy="72562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/>
              <a:t>Presidente</a:t>
            </a:r>
            <a:r>
              <a:rPr lang="en-US" i="1" dirty="0"/>
              <a:t> del </a:t>
            </a:r>
            <a:r>
              <a:rPr lang="en-US" i="1" dirty="0" err="1"/>
              <a:t>Gobierno</a:t>
            </a:r>
            <a:r>
              <a:rPr lang="en-US" i="1" dirty="0"/>
              <a:t> de </a:t>
            </a:r>
            <a:r>
              <a:rPr lang="en-US" i="1" dirty="0" err="1" smtClean="0"/>
              <a:t>España</a:t>
            </a:r>
            <a:r>
              <a:rPr lang="en-US" i="1" dirty="0" smtClean="0"/>
              <a:t> – Mariano </a:t>
            </a:r>
            <a:r>
              <a:rPr lang="en-US" i="1" dirty="0" err="1" smtClean="0"/>
              <a:t>Rajoy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4191" r="4191"/>
          <a:stretch>
            <a:fillRect/>
          </a:stretch>
        </p:blipFill>
        <p:spPr>
          <a:xfrm>
            <a:off x="4645025" y="1046163"/>
            <a:ext cx="4041775" cy="50800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0658" r="10658"/>
          <a:stretch>
            <a:fillRect/>
          </a:stretch>
        </p:blipFill>
        <p:spPr>
          <a:xfrm>
            <a:off x="457200" y="1600345"/>
            <a:ext cx="4040188" cy="4525818"/>
          </a:xfrm>
        </p:spPr>
      </p:pic>
    </p:spTree>
    <p:extLst>
      <p:ext uri="{BB962C8B-B14F-4D97-AF65-F5344CB8AC3E}">
        <p14:creationId xmlns:p14="http://schemas.microsoft.com/office/powerpoint/2010/main" val="251430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72" b="13072"/>
          <a:stretch>
            <a:fillRect/>
          </a:stretch>
        </p:blipFill>
        <p:spPr>
          <a:xfrm>
            <a:off x="447675" y="0"/>
            <a:ext cx="8291513" cy="47275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4800600"/>
            <a:ext cx="8515810" cy="2057400"/>
          </a:xfrm>
        </p:spPr>
        <p:txBody>
          <a:bodyPr/>
          <a:lstStyle/>
          <a:p>
            <a:r>
              <a:rPr lang="en-US" sz="3200" dirty="0" smtClean="0"/>
              <a:t>“El </a:t>
            </a:r>
            <a:r>
              <a:rPr lang="en-US" sz="3200" dirty="0" err="1"/>
              <a:t>país</a:t>
            </a:r>
            <a:r>
              <a:rPr lang="en-US" sz="3200" dirty="0"/>
              <a:t> se ha </a:t>
            </a:r>
            <a:r>
              <a:rPr lang="en-US" sz="3200" dirty="0" err="1"/>
              <a:t>dividido</a:t>
            </a:r>
            <a:r>
              <a:rPr lang="en-US" sz="3200" dirty="0"/>
              <a:t> en </a:t>
            </a:r>
            <a:r>
              <a:rPr lang="en-US" sz="3200" dirty="0" err="1"/>
              <a:t>diecisiete</a:t>
            </a:r>
            <a:r>
              <a:rPr lang="en-US" sz="3200" dirty="0"/>
              <a:t> </a:t>
            </a:r>
            <a:r>
              <a:rPr lang="en-US" sz="3200" dirty="0" err="1"/>
              <a:t>comunidades</a:t>
            </a:r>
            <a:r>
              <a:rPr lang="en-US" sz="3200" dirty="0"/>
              <a:t> </a:t>
            </a:r>
            <a:r>
              <a:rPr lang="en-US" sz="3200" dirty="0" err="1"/>
              <a:t>autónomas</a:t>
            </a:r>
            <a:r>
              <a:rPr lang="en-US" sz="3200" dirty="0"/>
              <a:t>, y ha dado </a:t>
            </a:r>
            <a:r>
              <a:rPr lang="en-US" sz="3200" dirty="0" err="1"/>
              <a:t>mucha</a:t>
            </a:r>
            <a:r>
              <a:rPr lang="en-US" sz="3200" dirty="0"/>
              <a:t> </a:t>
            </a:r>
            <a:r>
              <a:rPr lang="en-US" sz="3200" dirty="0" err="1"/>
              <a:t>más</a:t>
            </a:r>
            <a:r>
              <a:rPr lang="en-US" sz="3200" dirty="0"/>
              <a:t> </a:t>
            </a:r>
            <a:r>
              <a:rPr lang="en-US" sz="3200" dirty="0" err="1"/>
              <a:t>libertad</a:t>
            </a:r>
            <a:r>
              <a:rPr lang="en-US" sz="3200" dirty="0"/>
              <a:t> a </a:t>
            </a:r>
            <a:r>
              <a:rPr lang="en-US" sz="3200" dirty="0" err="1"/>
              <a:t>comunidades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Cataluña y el País Vasco (</a:t>
            </a:r>
            <a:r>
              <a:rPr lang="en-US" sz="3200" dirty="0" err="1"/>
              <a:t>aunque</a:t>
            </a:r>
            <a:r>
              <a:rPr lang="en-US" sz="3200" dirty="0"/>
              <a:t> </a:t>
            </a:r>
            <a:r>
              <a:rPr lang="en-US" sz="3200" dirty="0" err="1"/>
              <a:t>todavía</a:t>
            </a:r>
            <a:r>
              <a:rPr lang="en-US" sz="3200" dirty="0"/>
              <a:t> </a:t>
            </a:r>
            <a:r>
              <a:rPr lang="en-US" sz="3200" dirty="0" err="1"/>
              <a:t>quedan</a:t>
            </a:r>
            <a:r>
              <a:rPr lang="en-US" sz="3200" dirty="0"/>
              <a:t> </a:t>
            </a:r>
            <a:r>
              <a:rPr lang="en-US" sz="3200" dirty="0" err="1"/>
              <a:t>radicales</a:t>
            </a:r>
            <a:r>
              <a:rPr lang="en-US" sz="3200" dirty="0"/>
              <a:t> </a:t>
            </a:r>
            <a:r>
              <a:rPr lang="en-US" sz="3200" dirty="0" err="1"/>
              <a:t>separatistas</a:t>
            </a:r>
            <a:r>
              <a:rPr lang="en-US" sz="3200" dirty="0" smtClean="0"/>
              <a:t>).”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7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 Maria </a:t>
            </a:r>
            <a:r>
              <a:rPr lang="en-US" dirty="0" err="1" smtClean="0"/>
              <a:t>Matute</a:t>
            </a:r>
            <a:r>
              <a:rPr lang="en-US" dirty="0" smtClean="0"/>
              <a:t> (2001).  U.S.A.: McDougal 	</a:t>
            </a:r>
            <a:r>
              <a:rPr lang="en-US" dirty="0" err="1" smtClean="0"/>
              <a:t>Littell</a:t>
            </a:r>
            <a:r>
              <a:rPr lang="en-US" dirty="0" smtClean="0"/>
              <a:t>, a Houghton Mifflin Company.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7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1456"/>
          </a:xfrm>
        </p:spPr>
        <p:txBody>
          <a:bodyPr/>
          <a:lstStyle/>
          <a:p>
            <a:r>
              <a:rPr lang="en-US" dirty="0" smtClean="0"/>
              <a:t>La Guerra Civil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690"/>
            <a:ext cx="8229600" cy="50054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“En el </a:t>
            </a:r>
            <a:r>
              <a:rPr lang="en-US" sz="3600" dirty="0" err="1" smtClean="0"/>
              <a:t>verano</a:t>
            </a:r>
            <a:r>
              <a:rPr lang="en-US" sz="3600" dirty="0" smtClean="0"/>
              <a:t> de 1936, la </a:t>
            </a:r>
            <a:r>
              <a:rPr lang="en-US" sz="3600" dirty="0" err="1" smtClean="0"/>
              <a:t>economía</a:t>
            </a:r>
            <a:r>
              <a:rPr lang="en-US" sz="3600" dirty="0" smtClean="0"/>
              <a:t> y la </a:t>
            </a:r>
            <a:r>
              <a:rPr lang="en-US" sz="3600" dirty="0" err="1" smtClean="0"/>
              <a:t>situación</a:t>
            </a:r>
            <a:r>
              <a:rPr lang="en-US" sz="3600" dirty="0" smtClean="0"/>
              <a:t> </a:t>
            </a:r>
            <a:r>
              <a:rPr lang="en-US" sz="3600" dirty="0" err="1" smtClean="0"/>
              <a:t>política</a:t>
            </a:r>
            <a:r>
              <a:rPr lang="en-US" sz="3600" dirty="0" smtClean="0"/>
              <a:t> de </a:t>
            </a:r>
            <a:r>
              <a:rPr lang="en-US" sz="3600" dirty="0" err="1" smtClean="0"/>
              <a:t>España</a:t>
            </a:r>
            <a:r>
              <a:rPr lang="en-US" sz="3600" dirty="0" smtClean="0"/>
              <a:t> se </a:t>
            </a:r>
            <a:r>
              <a:rPr lang="en-US" sz="3600" dirty="0" err="1" smtClean="0"/>
              <a:t>encontraban</a:t>
            </a:r>
            <a:r>
              <a:rPr lang="en-US" sz="3600" dirty="0" smtClean="0"/>
              <a:t> en un </a:t>
            </a:r>
            <a:r>
              <a:rPr lang="en-US" sz="3600" dirty="0" err="1" smtClean="0"/>
              <a:t>caos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el </a:t>
            </a:r>
            <a:r>
              <a:rPr lang="en-US" sz="3600" dirty="0" err="1" smtClean="0"/>
              <a:t>nuevo</a:t>
            </a:r>
            <a:r>
              <a:rPr lang="en-US" sz="3600" dirty="0" smtClean="0"/>
              <a:t> </a:t>
            </a:r>
            <a:r>
              <a:rPr lang="en-US" sz="3600" dirty="0" err="1" smtClean="0"/>
              <a:t>gobierno</a:t>
            </a:r>
            <a:r>
              <a:rPr lang="en-US" sz="3600" dirty="0" smtClean="0"/>
              <a:t> </a:t>
            </a:r>
            <a:r>
              <a:rPr lang="en-US" sz="3600" dirty="0" err="1" smtClean="0"/>
              <a:t>izquierdista</a:t>
            </a:r>
            <a:r>
              <a:rPr lang="en-US" sz="3600" dirty="0" smtClean="0"/>
              <a:t>, (</a:t>
            </a:r>
            <a:r>
              <a:rPr lang="en-US" sz="3600" dirty="0" err="1" smtClean="0"/>
              <a:t>Frente</a:t>
            </a:r>
            <a:r>
              <a:rPr lang="en-US" sz="3600" dirty="0" smtClean="0"/>
              <a:t> Popular) no </a:t>
            </a:r>
            <a:r>
              <a:rPr lang="en-US" sz="3600" dirty="0" err="1" smtClean="0"/>
              <a:t>podía</a:t>
            </a:r>
            <a:r>
              <a:rPr lang="en-US" sz="3600" dirty="0" smtClean="0"/>
              <a:t> </a:t>
            </a:r>
            <a:r>
              <a:rPr lang="en-US" sz="3600" dirty="0" err="1" smtClean="0"/>
              <a:t>salvar</a:t>
            </a:r>
            <a:r>
              <a:rPr lang="en-US" sz="3600" dirty="0" smtClean="0"/>
              <a:t>.”</a:t>
            </a:r>
          </a:p>
          <a:p>
            <a:r>
              <a:rPr lang="en-US" sz="3600" dirty="0" smtClean="0"/>
              <a:t>El </a:t>
            </a:r>
            <a:r>
              <a:rPr lang="en-US" sz="3600" dirty="0" err="1" smtClean="0"/>
              <a:t>país</a:t>
            </a:r>
            <a:r>
              <a:rPr lang="en-US" sz="3600" dirty="0" smtClean="0"/>
              <a:t> se </a:t>
            </a:r>
            <a:r>
              <a:rPr lang="en-US" sz="3600" dirty="0" err="1" smtClean="0"/>
              <a:t>encontraba</a:t>
            </a:r>
            <a:r>
              <a:rPr lang="en-US" sz="3600" dirty="0" smtClean="0"/>
              <a:t> </a:t>
            </a:r>
            <a:r>
              <a:rPr lang="en-US" sz="3600" dirty="0" err="1" smtClean="0"/>
              <a:t>dividido</a:t>
            </a:r>
            <a:r>
              <a:rPr lang="en-US" sz="3600" dirty="0" smtClean="0"/>
              <a:t> en dos:</a:t>
            </a:r>
          </a:p>
          <a:p>
            <a:pPr lvl="1"/>
            <a:r>
              <a:rPr lang="en-US" sz="3600" dirty="0" smtClean="0"/>
              <a:t>Los </a:t>
            </a:r>
            <a:r>
              <a:rPr lang="en-US" sz="3600" dirty="0" err="1" smtClean="0"/>
              <a:t>republicanos</a:t>
            </a:r>
            <a:r>
              <a:rPr lang="en-US" sz="3600" dirty="0" smtClean="0"/>
              <a:t> </a:t>
            </a:r>
          </a:p>
          <a:p>
            <a:pPr lvl="1"/>
            <a:r>
              <a:rPr lang="en-US" sz="3600" dirty="0" smtClean="0"/>
              <a:t>Los </a:t>
            </a:r>
            <a:r>
              <a:rPr lang="en-US" sz="3600" dirty="0" err="1" smtClean="0"/>
              <a:t>nacionalistas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258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89" y="274638"/>
            <a:ext cx="8944811" cy="6583362"/>
          </a:xfrm>
        </p:spPr>
        <p:txBody>
          <a:bodyPr>
            <a:normAutofit lnSpcReduction="10000"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Los </a:t>
            </a:r>
            <a:r>
              <a:rPr lang="en-US" sz="4200" dirty="0" err="1">
                <a:solidFill>
                  <a:srgbClr val="FF0000"/>
                </a:solidFill>
              </a:rPr>
              <a:t>nacionalistas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tenían</a:t>
            </a:r>
            <a:r>
              <a:rPr lang="en-US" sz="4200" dirty="0">
                <a:solidFill>
                  <a:srgbClr val="FF0000"/>
                </a:solidFill>
              </a:rPr>
              <a:t> el </a:t>
            </a:r>
            <a:r>
              <a:rPr lang="en-US" sz="4200" dirty="0" err="1">
                <a:solidFill>
                  <a:srgbClr val="FF0000"/>
                </a:solidFill>
              </a:rPr>
              <a:t>apoyo</a:t>
            </a:r>
            <a:r>
              <a:rPr lang="en-US" sz="4200" dirty="0">
                <a:solidFill>
                  <a:srgbClr val="FF0000"/>
                </a:solidFill>
              </a:rPr>
              <a:t> de …</a:t>
            </a:r>
          </a:p>
          <a:p>
            <a:pPr marL="0" indent="0">
              <a:buNone/>
            </a:pPr>
            <a:endParaRPr lang="en-US" sz="4400" dirty="0" smtClean="0"/>
          </a:p>
          <a:p>
            <a:pPr lvl="1"/>
            <a:r>
              <a:rPr lang="en-US" sz="4400" dirty="0" smtClean="0"/>
              <a:t>La </a:t>
            </a:r>
            <a:r>
              <a:rPr lang="en-US" sz="4400" dirty="0" err="1" smtClean="0"/>
              <a:t>iglesia</a:t>
            </a:r>
            <a:r>
              <a:rPr lang="en-US" sz="4400" dirty="0" smtClean="0"/>
              <a:t> </a:t>
            </a:r>
            <a:r>
              <a:rPr lang="en-US" sz="4400" dirty="0" err="1" smtClean="0"/>
              <a:t>católica</a:t>
            </a:r>
            <a:endParaRPr lang="en-US" sz="4400" dirty="0" smtClean="0"/>
          </a:p>
          <a:p>
            <a:pPr lvl="1"/>
            <a:r>
              <a:rPr lang="en-US" sz="4400" dirty="0" smtClean="0"/>
              <a:t>Los </a:t>
            </a:r>
            <a:r>
              <a:rPr lang="en-US" sz="4400" dirty="0" err="1" smtClean="0"/>
              <a:t>monárquicos</a:t>
            </a:r>
            <a:endParaRPr lang="en-US" sz="4400" dirty="0" smtClean="0"/>
          </a:p>
          <a:p>
            <a:pPr lvl="1"/>
            <a:r>
              <a:rPr lang="en-US" sz="4400" dirty="0" smtClean="0"/>
              <a:t>Los </a:t>
            </a:r>
            <a:r>
              <a:rPr lang="en-US" sz="4400" dirty="0" err="1" smtClean="0"/>
              <a:t>grandes</a:t>
            </a:r>
            <a:r>
              <a:rPr lang="en-US" sz="4400" dirty="0" smtClean="0"/>
              <a:t> </a:t>
            </a:r>
            <a:r>
              <a:rPr lang="en-US" sz="4400" dirty="0" err="1" smtClean="0"/>
              <a:t>propietarios</a:t>
            </a:r>
            <a:r>
              <a:rPr lang="en-US" sz="4400" dirty="0" smtClean="0"/>
              <a:t> (biggest owners)</a:t>
            </a:r>
          </a:p>
          <a:p>
            <a:pPr lvl="1"/>
            <a:r>
              <a:rPr lang="en-US" sz="4400" dirty="0" smtClean="0"/>
              <a:t>Los </a:t>
            </a:r>
            <a:r>
              <a:rPr lang="en-US" sz="4400" dirty="0" err="1" smtClean="0"/>
              <a:t>militares</a:t>
            </a:r>
            <a:r>
              <a:rPr lang="en-US" sz="4400" dirty="0" smtClean="0"/>
              <a:t> </a:t>
            </a:r>
          </a:p>
          <a:p>
            <a:pPr lvl="1"/>
            <a:r>
              <a:rPr lang="en-US" sz="4400" dirty="0" err="1" smtClean="0"/>
              <a:t>Una</a:t>
            </a:r>
            <a:r>
              <a:rPr lang="en-US" sz="4400" dirty="0" smtClean="0"/>
              <a:t> parte </a:t>
            </a:r>
            <a:r>
              <a:rPr lang="en-US" sz="4400" dirty="0" err="1" smtClean="0"/>
              <a:t>grande</a:t>
            </a:r>
            <a:r>
              <a:rPr lang="en-US" sz="4400" dirty="0" smtClean="0"/>
              <a:t> de la </a:t>
            </a:r>
            <a:r>
              <a:rPr lang="en-US" sz="4400" dirty="0" err="1" smtClean="0"/>
              <a:t>burguesía</a:t>
            </a:r>
            <a:r>
              <a:rPr lang="en-US" sz="4400" dirty="0" smtClean="0"/>
              <a:t>  (middle class)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8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Los </a:t>
            </a:r>
            <a:r>
              <a:rPr lang="en-US" dirty="0" err="1" smtClean="0">
                <a:solidFill>
                  <a:srgbClr val="FF0000"/>
                </a:solidFill>
              </a:rPr>
              <a:t>republicanos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tenían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apoyo</a:t>
            </a:r>
            <a:r>
              <a:rPr lang="en-US" dirty="0" smtClean="0">
                <a:solidFill>
                  <a:srgbClr val="FF0000"/>
                </a:solidFill>
              </a:rPr>
              <a:t> de…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Los </a:t>
            </a:r>
            <a:r>
              <a:rPr lang="en-US" sz="4400" dirty="0" err="1" smtClean="0"/>
              <a:t>militares</a:t>
            </a:r>
            <a:r>
              <a:rPr lang="en-US" sz="4400" dirty="0" smtClean="0"/>
              <a:t> (</a:t>
            </a:r>
            <a:r>
              <a:rPr lang="en-US" sz="4400" dirty="0" err="1" smtClean="0"/>
              <a:t>leal</a:t>
            </a:r>
            <a:r>
              <a:rPr lang="en-US" sz="4400" dirty="0" smtClean="0"/>
              <a:t> al </a:t>
            </a:r>
            <a:r>
              <a:rPr lang="en-US" sz="4400" dirty="0" err="1" smtClean="0"/>
              <a:t>gobierno</a:t>
            </a:r>
            <a:r>
              <a:rPr lang="en-US" sz="4400" dirty="0" smtClean="0"/>
              <a:t> </a:t>
            </a:r>
            <a:r>
              <a:rPr lang="en-US" sz="4400" dirty="0" err="1" smtClean="0"/>
              <a:t>elegido</a:t>
            </a:r>
            <a:r>
              <a:rPr lang="en-US" sz="4400" dirty="0" smtClean="0"/>
              <a:t> </a:t>
            </a:r>
            <a:r>
              <a:rPr lang="en-US" sz="4400" dirty="0" err="1" smtClean="0"/>
              <a:t>democráticamente</a:t>
            </a:r>
            <a:r>
              <a:rPr lang="en-US" sz="4400" dirty="0" smtClean="0"/>
              <a:t>)</a:t>
            </a:r>
          </a:p>
          <a:p>
            <a:r>
              <a:rPr lang="en-US" sz="4400" dirty="0" smtClean="0"/>
              <a:t>Los </a:t>
            </a:r>
            <a:r>
              <a:rPr lang="en-US" sz="4400" dirty="0" err="1" smtClean="0"/>
              <a:t>campesinos</a:t>
            </a:r>
            <a:r>
              <a:rPr lang="en-US" sz="4400" dirty="0" smtClean="0"/>
              <a:t> (farmers)</a:t>
            </a:r>
          </a:p>
          <a:p>
            <a:r>
              <a:rPr lang="en-US" sz="4400" dirty="0" smtClean="0"/>
              <a:t>Los </a:t>
            </a:r>
            <a:r>
              <a:rPr lang="en-US" sz="4400" dirty="0" err="1" smtClean="0"/>
              <a:t>obreros</a:t>
            </a:r>
            <a:r>
              <a:rPr lang="en-US" sz="4400" dirty="0" smtClean="0"/>
              <a:t> (working class)</a:t>
            </a:r>
          </a:p>
          <a:p>
            <a:r>
              <a:rPr lang="en-US" sz="4400" dirty="0" smtClean="0"/>
              <a:t>Gran parte de los </a:t>
            </a:r>
            <a:r>
              <a:rPr lang="en-US" sz="4400" dirty="0" err="1" smtClean="0"/>
              <a:t>intelectuales</a:t>
            </a:r>
            <a:r>
              <a:rPr lang="en-US" sz="4400" dirty="0" smtClean="0"/>
              <a:t> </a:t>
            </a:r>
            <a:r>
              <a:rPr lang="en-US" sz="4400" dirty="0" err="1" smtClean="0"/>
              <a:t>incluso</a:t>
            </a:r>
            <a:r>
              <a:rPr lang="en-US" sz="4400" dirty="0" smtClean="0"/>
              <a:t> los </a:t>
            </a:r>
            <a:r>
              <a:rPr lang="en-US" sz="4400" dirty="0" err="1" smtClean="0"/>
              <a:t>estudiantes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170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20358"/>
            <a:ext cx="4495800" cy="6537642"/>
          </a:xfrm>
        </p:spPr>
        <p:txBody>
          <a:bodyPr>
            <a:noAutofit/>
          </a:bodyPr>
          <a:lstStyle/>
          <a:p>
            <a:r>
              <a:rPr lang="en-US" sz="4000" dirty="0" smtClean="0"/>
              <a:t>“El 18 de </a:t>
            </a:r>
            <a:r>
              <a:rPr lang="en-US" sz="4000" dirty="0" err="1" smtClean="0"/>
              <a:t>julio</a:t>
            </a:r>
            <a:r>
              <a:rPr lang="en-US" sz="4000" dirty="0" smtClean="0"/>
              <a:t> de 1936, el general Francisco Franco </a:t>
            </a:r>
            <a:r>
              <a:rPr lang="en-US" sz="4000" dirty="0" err="1" smtClean="0"/>
              <a:t>lideró</a:t>
            </a:r>
            <a:r>
              <a:rPr lang="en-US" sz="4000" dirty="0" smtClean="0"/>
              <a:t> </a:t>
            </a:r>
            <a:r>
              <a:rPr lang="en-US" sz="4000" dirty="0" err="1" smtClean="0"/>
              <a:t>una</a:t>
            </a:r>
            <a:r>
              <a:rPr lang="en-US" sz="4000" dirty="0" smtClean="0"/>
              <a:t> </a:t>
            </a:r>
            <a:r>
              <a:rPr lang="en-US" sz="4000" dirty="0" err="1" smtClean="0"/>
              <a:t>rebelión</a:t>
            </a:r>
            <a:r>
              <a:rPr lang="en-US" sz="4000" dirty="0" smtClean="0"/>
              <a:t> del </a:t>
            </a:r>
            <a:r>
              <a:rPr lang="en-US" sz="4000" dirty="0" err="1" smtClean="0"/>
              <a:t>partido</a:t>
            </a:r>
            <a:r>
              <a:rPr lang="en-US" sz="4000" dirty="0" smtClean="0"/>
              <a:t> </a:t>
            </a:r>
            <a:r>
              <a:rPr lang="en-US" sz="4000" dirty="0" err="1" smtClean="0"/>
              <a:t>nacional</a:t>
            </a:r>
            <a:r>
              <a:rPr lang="en-US" sz="4000" dirty="0" smtClean="0"/>
              <a:t> contra el </a:t>
            </a:r>
            <a:r>
              <a:rPr lang="en-US" sz="4000" dirty="0" err="1" smtClean="0"/>
              <a:t>gobierno</a:t>
            </a:r>
            <a:r>
              <a:rPr lang="en-US" sz="4000" dirty="0" smtClean="0"/>
              <a:t> </a:t>
            </a:r>
            <a:r>
              <a:rPr lang="en-US" sz="4000" dirty="0" err="1" smtClean="0"/>
              <a:t>republicano</a:t>
            </a:r>
            <a:r>
              <a:rPr lang="en-US" sz="4000" dirty="0" smtClean="0"/>
              <a:t>.”  </a:t>
            </a:r>
          </a:p>
          <a:p>
            <a:r>
              <a:rPr lang="en-US" sz="4000" dirty="0" smtClean="0"/>
              <a:t>… La </a:t>
            </a:r>
            <a:r>
              <a:rPr lang="en-US" sz="4000" dirty="0"/>
              <a:t>G</a:t>
            </a:r>
            <a:r>
              <a:rPr lang="en-US" sz="4000" dirty="0" smtClean="0"/>
              <a:t>uerra </a:t>
            </a:r>
            <a:r>
              <a:rPr lang="en-US" sz="4000" dirty="0"/>
              <a:t>C</a:t>
            </a:r>
            <a:r>
              <a:rPr lang="en-US" sz="4000" dirty="0" smtClean="0"/>
              <a:t>ivil </a:t>
            </a:r>
            <a:r>
              <a:rPr lang="en-US" sz="4000" dirty="0"/>
              <a:t>E</a:t>
            </a:r>
            <a:r>
              <a:rPr lang="en-US" sz="4000" dirty="0" smtClean="0"/>
              <a:t>spañola </a:t>
            </a:r>
            <a:r>
              <a:rPr lang="en-US" sz="4000" dirty="0" err="1" smtClean="0"/>
              <a:t>empezó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612" b="7612"/>
          <a:stretch>
            <a:fillRect/>
          </a:stretch>
        </p:blipFill>
        <p:spPr>
          <a:xfrm>
            <a:off x="4495800" y="594621"/>
            <a:ext cx="4038600" cy="5805488"/>
          </a:xfrm>
        </p:spPr>
      </p:pic>
    </p:spTree>
    <p:extLst>
      <p:ext uri="{BB962C8B-B14F-4D97-AF65-F5344CB8AC3E}">
        <p14:creationId xmlns:p14="http://schemas.microsoft.com/office/powerpoint/2010/main" val="119392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53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Realidad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u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Guerra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189" y="996170"/>
            <a:ext cx="4296611" cy="5653868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“Durante la </a:t>
            </a:r>
            <a:r>
              <a:rPr lang="en-US" sz="3600" dirty="0" err="1" smtClean="0"/>
              <a:t>guerra</a:t>
            </a:r>
            <a:r>
              <a:rPr lang="en-US" sz="3600" dirty="0" smtClean="0"/>
              <a:t>, ambos (both) </a:t>
            </a:r>
            <a:r>
              <a:rPr lang="en-US" sz="3600" dirty="0" err="1" smtClean="0"/>
              <a:t>lados</a:t>
            </a:r>
            <a:r>
              <a:rPr lang="en-US" sz="3600" dirty="0" smtClean="0"/>
              <a:t> </a:t>
            </a:r>
            <a:r>
              <a:rPr lang="en-US" sz="3600" dirty="0" err="1" smtClean="0"/>
              <a:t>participaron</a:t>
            </a:r>
            <a:r>
              <a:rPr lang="en-US" sz="3600" dirty="0" smtClean="0"/>
              <a:t> en </a:t>
            </a:r>
            <a:r>
              <a:rPr lang="en-US" sz="3600" dirty="0" err="1" smtClean="0"/>
              <a:t>horribles</a:t>
            </a:r>
            <a:r>
              <a:rPr lang="en-US" sz="3600" dirty="0" smtClean="0"/>
              <a:t> </a:t>
            </a:r>
            <a:r>
              <a:rPr lang="en-US" sz="3600" dirty="0" err="1" smtClean="0"/>
              <a:t>crímenes</a:t>
            </a:r>
            <a:r>
              <a:rPr lang="en-US" sz="3600" dirty="0" smtClean="0"/>
              <a:t>.  Los dos </a:t>
            </a:r>
            <a:r>
              <a:rPr lang="en-US" sz="3600" dirty="0" err="1" smtClean="0"/>
              <a:t>perseguían</a:t>
            </a:r>
            <a:r>
              <a:rPr lang="en-US" sz="3600" dirty="0" smtClean="0"/>
              <a:t> a personas de </a:t>
            </a:r>
            <a:r>
              <a:rPr lang="en-US" sz="3600" dirty="0" err="1" smtClean="0"/>
              <a:t>ideologías</a:t>
            </a:r>
            <a:r>
              <a:rPr lang="en-US" sz="3600" dirty="0" smtClean="0"/>
              <a:t> </a:t>
            </a:r>
            <a:r>
              <a:rPr lang="en-US" sz="3600" dirty="0" err="1" smtClean="0"/>
              <a:t>opuestas</a:t>
            </a:r>
            <a:r>
              <a:rPr lang="en-US" sz="3600" dirty="0" smtClean="0"/>
              <a:t> a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suyas</a:t>
            </a:r>
            <a:r>
              <a:rPr lang="en-US" sz="3600" dirty="0" smtClean="0"/>
              <a:t>…” </a:t>
            </a:r>
            <a:r>
              <a:rPr lang="en-US" sz="3600" dirty="0" err="1" smtClean="0"/>
              <a:t>había</a:t>
            </a:r>
            <a:r>
              <a:rPr lang="en-US" sz="3600" dirty="0" smtClean="0"/>
              <a:t> </a:t>
            </a:r>
            <a:r>
              <a:rPr lang="en-US" sz="3600" dirty="0" err="1" smtClean="0"/>
              <a:t>muchas</a:t>
            </a:r>
            <a:r>
              <a:rPr lang="en-US" sz="3600" dirty="0" smtClean="0"/>
              <a:t> </a:t>
            </a:r>
            <a:r>
              <a:rPr lang="en-US" sz="3600" dirty="0" err="1" smtClean="0"/>
              <a:t>ejecuciones</a:t>
            </a:r>
            <a:r>
              <a:rPr lang="en-US" sz="3600" dirty="0" smtClean="0"/>
              <a:t> y </a:t>
            </a:r>
            <a:r>
              <a:rPr lang="en-US" sz="3600" dirty="0" err="1" smtClean="0"/>
              <a:t>asesinatos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036" r="18036"/>
          <a:stretch>
            <a:fillRect/>
          </a:stretch>
        </p:blipFill>
        <p:spPr>
          <a:xfrm>
            <a:off x="4648200" y="996950"/>
            <a:ext cx="4038600" cy="5653088"/>
          </a:xfrm>
        </p:spPr>
      </p:pic>
    </p:spTree>
    <p:extLst>
      <p:ext uri="{BB962C8B-B14F-4D97-AF65-F5344CB8AC3E}">
        <p14:creationId xmlns:p14="http://schemas.microsoft.com/office/powerpoint/2010/main" val="307111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9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poder</a:t>
            </a:r>
            <a:r>
              <a:rPr lang="en-US" dirty="0" smtClean="0"/>
              <a:t> de Franco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6552"/>
            <a:ext cx="8229600" cy="5961448"/>
          </a:xfrm>
        </p:spPr>
        <p:txBody>
          <a:bodyPr>
            <a:noAutofit/>
          </a:bodyPr>
          <a:lstStyle/>
          <a:p>
            <a:r>
              <a:rPr lang="en-US" sz="3800" dirty="0" smtClean="0"/>
              <a:t>“Franco, con los </a:t>
            </a:r>
            <a:r>
              <a:rPr lang="en-US" sz="3800" dirty="0" err="1" smtClean="0"/>
              <a:t>esfuerzos</a:t>
            </a:r>
            <a:r>
              <a:rPr lang="en-US" sz="3800" dirty="0" smtClean="0"/>
              <a:t> del </a:t>
            </a:r>
            <a:r>
              <a:rPr lang="en-US" sz="3800" dirty="0" err="1" smtClean="0"/>
              <a:t>ejército</a:t>
            </a:r>
            <a:r>
              <a:rPr lang="en-US" sz="3800" dirty="0" smtClean="0"/>
              <a:t> (army) </a:t>
            </a:r>
            <a:r>
              <a:rPr lang="en-US" sz="3800" dirty="0" err="1" smtClean="0"/>
              <a:t>nacional</a:t>
            </a:r>
            <a:r>
              <a:rPr lang="en-US" sz="3800" dirty="0" smtClean="0"/>
              <a:t> y los </a:t>
            </a:r>
            <a:r>
              <a:rPr lang="en-US" sz="3800" dirty="0" err="1" smtClean="0"/>
              <a:t>militares</a:t>
            </a:r>
            <a:r>
              <a:rPr lang="en-US" sz="3800" dirty="0"/>
              <a:t> </a:t>
            </a:r>
            <a:r>
              <a:rPr lang="en-US" sz="3800" dirty="0" smtClean="0"/>
              <a:t>de </a:t>
            </a:r>
            <a:r>
              <a:rPr lang="en-US" sz="3800" dirty="0" err="1" smtClean="0"/>
              <a:t>Alemania</a:t>
            </a:r>
            <a:r>
              <a:rPr lang="en-US" sz="3800" dirty="0" smtClean="0"/>
              <a:t> e Italia, </a:t>
            </a:r>
            <a:r>
              <a:rPr lang="en-US" sz="3800" dirty="0" err="1" smtClean="0"/>
              <a:t>luchó</a:t>
            </a:r>
            <a:r>
              <a:rPr lang="en-US" sz="3800" dirty="0" smtClean="0"/>
              <a:t> en la </a:t>
            </a:r>
            <a:r>
              <a:rPr lang="en-US" sz="3800" dirty="0" err="1" smtClean="0"/>
              <a:t>guerra</a:t>
            </a:r>
            <a:r>
              <a:rPr lang="en-US" sz="3800" dirty="0" smtClean="0"/>
              <a:t> de </a:t>
            </a:r>
            <a:r>
              <a:rPr lang="en-US" sz="3800" dirty="0" err="1" smtClean="0"/>
              <a:t>una</a:t>
            </a:r>
            <a:r>
              <a:rPr lang="en-US" sz="3800" dirty="0" smtClean="0"/>
              <a:t> </a:t>
            </a:r>
            <a:r>
              <a:rPr lang="en-US" sz="3800" dirty="0" err="1" smtClean="0"/>
              <a:t>manera</a:t>
            </a:r>
            <a:r>
              <a:rPr lang="en-US" sz="3800" dirty="0" smtClean="0"/>
              <a:t> </a:t>
            </a:r>
            <a:r>
              <a:rPr lang="en-US" sz="3800" dirty="0" err="1" smtClean="0"/>
              <a:t>organizada</a:t>
            </a:r>
            <a:r>
              <a:rPr lang="en-US" sz="3800" dirty="0" smtClean="0"/>
              <a:t> y </a:t>
            </a:r>
            <a:r>
              <a:rPr lang="en-US" sz="3800" dirty="0" err="1" smtClean="0"/>
              <a:t>efectiva</a:t>
            </a:r>
            <a:r>
              <a:rPr lang="en-US" sz="3800" dirty="0" smtClean="0"/>
              <a:t>.” </a:t>
            </a:r>
          </a:p>
          <a:p>
            <a:endParaRPr lang="en-US" sz="3800" dirty="0" smtClean="0"/>
          </a:p>
          <a:p>
            <a:r>
              <a:rPr lang="en-US" sz="3800" dirty="0" smtClean="0"/>
              <a:t>“En </a:t>
            </a:r>
            <a:r>
              <a:rPr lang="en-US" sz="3800" dirty="0" err="1" smtClean="0"/>
              <a:t>marzo</a:t>
            </a:r>
            <a:r>
              <a:rPr lang="en-US" sz="3800" dirty="0" smtClean="0"/>
              <a:t> de 1939, los </a:t>
            </a:r>
            <a:r>
              <a:rPr lang="en-US" sz="3800" dirty="0" err="1" smtClean="0"/>
              <a:t>nacionales</a:t>
            </a:r>
            <a:r>
              <a:rPr lang="en-US" sz="3800" dirty="0" smtClean="0"/>
              <a:t> </a:t>
            </a:r>
            <a:r>
              <a:rPr lang="en-US" sz="3800" dirty="0" err="1" smtClean="0"/>
              <a:t>ganaron</a:t>
            </a:r>
            <a:r>
              <a:rPr lang="en-US" sz="3800" dirty="0" smtClean="0"/>
              <a:t> el control en la capital, Madrid, y los </a:t>
            </a:r>
            <a:r>
              <a:rPr lang="en-US" sz="3800" dirty="0" err="1" smtClean="0"/>
              <a:t>republicanos</a:t>
            </a:r>
            <a:r>
              <a:rPr lang="en-US" sz="3800" dirty="0" smtClean="0"/>
              <a:t> se </a:t>
            </a:r>
            <a:r>
              <a:rPr lang="en-US" sz="3800" dirty="0" err="1" smtClean="0"/>
              <a:t>rindieron</a:t>
            </a:r>
            <a:r>
              <a:rPr lang="en-US" sz="3800" dirty="0" smtClean="0"/>
              <a:t> (</a:t>
            </a:r>
            <a:r>
              <a:rPr lang="en-US" sz="3800" dirty="0" err="1" smtClean="0"/>
              <a:t>surrended</a:t>
            </a:r>
            <a:r>
              <a:rPr lang="en-US" sz="3800" dirty="0" smtClean="0"/>
              <a:t>) a los </a:t>
            </a:r>
            <a:r>
              <a:rPr lang="en-US" sz="3800" dirty="0" err="1" smtClean="0"/>
              <a:t>nacionales</a:t>
            </a:r>
            <a:r>
              <a:rPr lang="en-US" sz="3800" dirty="0" smtClean="0"/>
              <a:t>.”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74537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1" y="0"/>
            <a:ext cx="9144000" cy="10957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Franco </a:t>
            </a:r>
            <a:r>
              <a:rPr lang="en-US" dirty="0" err="1">
                <a:solidFill>
                  <a:srgbClr val="FF0000"/>
                </a:solidFill>
              </a:rPr>
              <a:t>impuso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fuerte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censura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España</a:t>
            </a:r>
            <a:r>
              <a:rPr lang="en-US" dirty="0" smtClean="0">
                <a:solidFill>
                  <a:srgbClr val="FF0000"/>
                </a:solidFill>
              </a:rPr>
              <a:t> de 1939 hasta 1975 </a:t>
            </a:r>
            <a:r>
              <a:rPr lang="en-US" dirty="0">
                <a:solidFill>
                  <a:srgbClr val="FF0000"/>
                </a:solidFill>
              </a:rPr>
              <a:t>en </a:t>
            </a:r>
            <a:r>
              <a:rPr lang="en-US" dirty="0" smtClean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6744"/>
            <a:ext cx="4040188" cy="688369"/>
          </a:xfrm>
        </p:spPr>
        <p:txBody>
          <a:bodyPr>
            <a:normAutofit/>
          </a:bodyPr>
          <a:lstStyle/>
          <a:p>
            <a:r>
              <a:rPr lang="en-US" sz="2800" dirty="0"/>
              <a:t>los </a:t>
            </a:r>
            <a:r>
              <a:rPr lang="en-US" sz="2800" dirty="0" err="1"/>
              <a:t>sectores</a:t>
            </a:r>
            <a:r>
              <a:rPr lang="en-US" sz="2800" dirty="0"/>
              <a:t> </a:t>
            </a:r>
            <a:r>
              <a:rPr lang="en-US" sz="2800" dirty="0" err="1"/>
              <a:t>intelectuales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9800" b="9800"/>
          <a:stretch>
            <a:fillRect/>
          </a:stretch>
        </p:blipFill>
        <p:spPr>
          <a:xfrm>
            <a:off x="457200" y="1759251"/>
            <a:ext cx="4040188" cy="45910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46744"/>
            <a:ext cx="4498975" cy="688369"/>
          </a:xfrm>
        </p:spPr>
        <p:txBody>
          <a:bodyPr>
            <a:noAutofit/>
          </a:bodyPr>
          <a:lstStyle/>
          <a:p>
            <a:r>
              <a:rPr lang="en-US" sz="2800" dirty="0" smtClean="0"/>
              <a:t>los </a:t>
            </a:r>
            <a:r>
              <a:rPr lang="en-US" sz="2800" dirty="0" err="1" smtClean="0"/>
              <a:t>medios</a:t>
            </a:r>
            <a:r>
              <a:rPr lang="en-US" sz="2800" dirty="0" smtClean="0"/>
              <a:t> de </a:t>
            </a:r>
            <a:r>
              <a:rPr lang="en-US" sz="2800" dirty="0" err="1" smtClean="0"/>
              <a:t>comunicación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6275" r="16275"/>
          <a:stretch>
            <a:fillRect/>
          </a:stretch>
        </p:blipFill>
        <p:spPr>
          <a:xfrm>
            <a:off x="4645025" y="1535113"/>
            <a:ext cx="4041775" cy="4814887"/>
          </a:xfrm>
        </p:spPr>
      </p:pic>
    </p:spTree>
    <p:extLst>
      <p:ext uri="{BB962C8B-B14F-4D97-AF65-F5344CB8AC3E}">
        <p14:creationId xmlns:p14="http://schemas.microsoft.com/office/powerpoint/2010/main" val="281297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297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Censura</a:t>
            </a:r>
            <a:r>
              <a:rPr lang="en-US" sz="4800" dirty="0" smtClean="0">
                <a:solidFill>
                  <a:srgbClr val="FF0000"/>
                </a:solidFill>
              </a:rPr>
              <a:t> en la </a:t>
            </a:r>
            <a:r>
              <a:rPr lang="en-US" sz="4800" dirty="0" err="1" smtClean="0">
                <a:solidFill>
                  <a:srgbClr val="FF0000"/>
                </a:solidFill>
              </a:rPr>
              <a:t>literatura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644" r="3644"/>
          <a:stretch>
            <a:fillRect/>
          </a:stretch>
        </p:blipFill>
        <p:spPr>
          <a:xfrm>
            <a:off x="457200" y="1145593"/>
            <a:ext cx="4038600" cy="54540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96935"/>
            <a:ext cx="4315285" cy="5802684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“El </a:t>
            </a:r>
            <a:r>
              <a:rPr lang="en-US" sz="4000" dirty="0" err="1"/>
              <a:t>fuerte</a:t>
            </a:r>
            <a:r>
              <a:rPr lang="en-US" sz="4000" dirty="0"/>
              <a:t> </a:t>
            </a:r>
            <a:r>
              <a:rPr lang="en-US" sz="4000" dirty="0" err="1"/>
              <a:t>vínculo</a:t>
            </a:r>
            <a:r>
              <a:rPr lang="en-US" sz="4000" dirty="0"/>
              <a:t> </a:t>
            </a:r>
            <a:r>
              <a:rPr lang="en-US" sz="4000" dirty="0" err="1"/>
              <a:t>existente</a:t>
            </a:r>
            <a:r>
              <a:rPr lang="en-US" sz="4000" dirty="0"/>
              <a:t> entre la </a:t>
            </a:r>
            <a:r>
              <a:rPr lang="en-US" sz="4000" dirty="0" err="1"/>
              <a:t>iglesia</a:t>
            </a:r>
            <a:r>
              <a:rPr lang="en-US" sz="4000" dirty="0"/>
              <a:t> </a:t>
            </a:r>
            <a:r>
              <a:rPr lang="en-US" sz="4000" dirty="0" err="1"/>
              <a:t>católica</a:t>
            </a:r>
            <a:r>
              <a:rPr lang="en-US" sz="4000" dirty="0"/>
              <a:t> y el </a:t>
            </a:r>
            <a:r>
              <a:rPr lang="en-US" sz="4000" dirty="0" err="1"/>
              <a:t>dictador</a:t>
            </a:r>
            <a:r>
              <a:rPr lang="en-US" sz="4000" dirty="0"/>
              <a:t> </a:t>
            </a:r>
            <a:r>
              <a:rPr lang="en-US" sz="4000" dirty="0" err="1"/>
              <a:t>provocó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política</a:t>
            </a:r>
            <a:r>
              <a:rPr lang="en-US" sz="4000" dirty="0"/>
              <a:t> </a:t>
            </a:r>
            <a:r>
              <a:rPr lang="en-US" sz="4000" dirty="0" err="1"/>
              <a:t>extremadamente</a:t>
            </a:r>
            <a:r>
              <a:rPr lang="en-US" sz="4000" dirty="0"/>
              <a:t> </a:t>
            </a:r>
            <a:r>
              <a:rPr lang="en-US" sz="4000" dirty="0" err="1"/>
              <a:t>conservadora</a:t>
            </a:r>
            <a:r>
              <a:rPr lang="en-US" sz="4000" dirty="0"/>
              <a:t>.” – </a:t>
            </a:r>
            <a:r>
              <a:rPr lang="en-US" sz="4000" dirty="0" err="1"/>
              <a:t>resultó</a:t>
            </a:r>
            <a:r>
              <a:rPr lang="en-US" sz="4000" dirty="0"/>
              <a:t> en </a:t>
            </a:r>
            <a:r>
              <a:rPr lang="en-US" sz="4000" dirty="0" err="1"/>
              <a:t>mucha</a:t>
            </a:r>
            <a:r>
              <a:rPr lang="en-US" sz="4000" dirty="0"/>
              <a:t> </a:t>
            </a:r>
            <a:r>
              <a:rPr lang="en-US" sz="4000" dirty="0" err="1"/>
              <a:t>censora</a:t>
            </a:r>
            <a:r>
              <a:rPr lang="en-US" sz="4000" dirty="0"/>
              <a:t> en la </a:t>
            </a:r>
            <a:r>
              <a:rPr lang="en-US" sz="4000" dirty="0" err="1"/>
              <a:t>literatura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4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281</TotalTime>
  <Words>433</Words>
  <Application>Microsoft Macintosh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</vt:lpstr>
      <vt:lpstr>La Guerra Civil Española</vt:lpstr>
      <vt:lpstr>La Guerra Civil</vt:lpstr>
      <vt:lpstr>PowerPoint Presentation</vt:lpstr>
      <vt:lpstr>Los republicanos tenían el apoyo de…</vt:lpstr>
      <vt:lpstr>PowerPoint Presentation</vt:lpstr>
      <vt:lpstr>La Realidad de una Guerra</vt:lpstr>
      <vt:lpstr>El poder de Franco</vt:lpstr>
      <vt:lpstr>Franco impuso una fuerte censura en España de 1939 hasta 1975 en ...</vt:lpstr>
      <vt:lpstr>Censura en la literatura</vt:lpstr>
      <vt:lpstr>No se podía criticar al gobierno</vt:lpstr>
      <vt:lpstr>Tenía control sobre las lenguas distintas de España – no se podía hablar ni catalán ni el vasco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Guerra Civil Española</dc:title>
  <dc:creator>Abigail Theberge</dc:creator>
  <cp:lastModifiedBy>Abigail Theberge</cp:lastModifiedBy>
  <cp:revision>15</cp:revision>
  <dcterms:created xsi:type="dcterms:W3CDTF">2013-10-19T18:51:59Z</dcterms:created>
  <dcterms:modified xsi:type="dcterms:W3CDTF">2015-08-04T18:43:48Z</dcterms:modified>
</cp:coreProperties>
</file>