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5" r:id="rId3"/>
    <p:sldId id="376" r:id="rId4"/>
    <p:sldId id="374" r:id="rId5"/>
    <p:sldId id="372" r:id="rId6"/>
    <p:sldId id="257" r:id="rId7"/>
    <p:sldId id="258" r:id="rId8"/>
    <p:sldId id="259" r:id="rId9"/>
    <p:sldId id="337" r:id="rId10"/>
    <p:sldId id="343" r:id="rId11"/>
    <p:sldId id="262" r:id="rId12"/>
    <p:sldId id="263" r:id="rId13"/>
    <p:sldId id="264" r:id="rId14"/>
    <p:sldId id="265" r:id="rId15"/>
    <p:sldId id="342" r:id="rId16"/>
    <p:sldId id="344" r:id="rId17"/>
    <p:sldId id="268" r:id="rId18"/>
    <p:sldId id="269" r:id="rId19"/>
    <p:sldId id="270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66" r:id="rId28"/>
    <p:sldId id="352" r:id="rId29"/>
    <p:sldId id="367" r:id="rId30"/>
    <p:sldId id="368" r:id="rId31"/>
    <p:sldId id="353" r:id="rId32"/>
    <p:sldId id="369" r:id="rId33"/>
    <p:sldId id="354" r:id="rId34"/>
    <p:sldId id="370" r:id="rId35"/>
    <p:sldId id="371" r:id="rId36"/>
    <p:sldId id="356" r:id="rId37"/>
    <p:sldId id="357" r:id="rId38"/>
    <p:sldId id="358" r:id="rId39"/>
    <p:sldId id="360" r:id="rId40"/>
    <p:sldId id="361" r:id="rId41"/>
    <p:sldId id="295" r:id="rId42"/>
    <p:sldId id="296" r:id="rId43"/>
    <p:sldId id="362" r:id="rId44"/>
    <p:sldId id="363" r:id="rId45"/>
    <p:sldId id="364" r:id="rId46"/>
    <p:sldId id="365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3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1C65-2EBC-4BE9-8808-E2547C2E68D9}" type="datetimeFigureOut">
              <a:rPr lang="en-US" smtClean="0"/>
              <a:pPr/>
              <a:t>11/29/13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6221-E424-4128-988E-71D54813C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1C65-2EBC-4BE9-8808-E2547C2E68D9}" type="datetimeFigureOut">
              <a:rPr lang="en-US" smtClean="0"/>
              <a:pPr/>
              <a:t>11/29/13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6221-E424-4128-988E-71D54813C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1C65-2EBC-4BE9-8808-E2547C2E68D9}" type="datetimeFigureOut">
              <a:rPr lang="en-US" smtClean="0"/>
              <a:pPr/>
              <a:t>11/29/13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6221-E424-4128-988E-71D54813C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1C65-2EBC-4BE9-8808-E2547C2E68D9}" type="datetimeFigureOut">
              <a:rPr lang="en-US" smtClean="0"/>
              <a:pPr/>
              <a:t>11/29/13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6221-E424-4128-988E-71D54813C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1C65-2EBC-4BE9-8808-E2547C2E68D9}" type="datetimeFigureOut">
              <a:rPr lang="en-US" smtClean="0"/>
              <a:pPr/>
              <a:t>11/29/13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6221-E424-4128-988E-71D54813C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1C65-2EBC-4BE9-8808-E2547C2E68D9}" type="datetimeFigureOut">
              <a:rPr lang="en-US" smtClean="0"/>
              <a:pPr/>
              <a:t>11/29/13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6221-E424-4128-988E-71D54813C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1C65-2EBC-4BE9-8808-E2547C2E68D9}" type="datetimeFigureOut">
              <a:rPr lang="en-US" smtClean="0"/>
              <a:pPr/>
              <a:t>11/29/13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6221-E424-4128-988E-71D54813C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1C65-2EBC-4BE9-8808-E2547C2E68D9}" type="datetimeFigureOut">
              <a:rPr lang="en-US" smtClean="0"/>
              <a:pPr/>
              <a:t>11/29/13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6221-E424-4128-988E-71D54813C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1C65-2EBC-4BE9-8808-E2547C2E68D9}" type="datetimeFigureOut">
              <a:rPr lang="en-US" smtClean="0"/>
              <a:pPr/>
              <a:t>11/29/13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6221-E424-4128-988E-71D54813C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1C65-2EBC-4BE9-8808-E2547C2E68D9}" type="datetimeFigureOut">
              <a:rPr lang="en-US" smtClean="0"/>
              <a:pPr/>
              <a:t>11/29/13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6221-E424-4128-988E-71D54813C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1C65-2EBC-4BE9-8808-E2547C2E68D9}" type="datetimeFigureOut">
              <a:rPr lang="en-US" smtClean="0"/>
              <a:pPr/>
              <a:t>11/29/13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6221-E424-4128-988E-71D54813C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1C65-2EBC-4BE9-8808-E2547C2E68D9}" type="datetimeFigureOut">
              <a:rPr lang="en-US" smtClean="0"/>
              <a:pPr/>
              <a:t>11/29/13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66221-E424-4128-988E-71D54813C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Yonabeth\Desktop\TPT\PPTs\Grammar PPT\TPTSubjunctive PPT\TPTSubjunctive WEIRDO PPT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Yonabeth\Desktop\TPT\PPTs\Grammar PPT\TPTSubjunctive PPT\TPTSubjunctive Hypotheticals JPEGS PPT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24600" y="1752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beba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22346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diga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27432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hable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32252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salgamos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3733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vivan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4191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escuches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46730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tenga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51302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vean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55874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aprendáis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6096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ponga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Yonabeth\Desktop\TPT\PPTs\Grammar PPT\TPTSubjunctive PPT\TPTSubjunctive WEIRDO PPT\Slid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Yonabeth\Desktop\TPT\PPTs\Grammar PPT\TPTSubjunctive PPT\TPTSubjunctive WEIRDO PPT\Slid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Yonabeth\Desktop\TPT\PPTs\Grammar PPT\TPTSubjunctive PPT\TPTSubjunctive WEIRDO PPT\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Yonabeth\Desktop\TPT\PPTs\Grammar PPT\TPTSubjunctive PPT\TPTSubjunctive WEIRDO PPT\Slid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Yonabeth\Desktop\TPT\PPTs\Grammar PPT\TPTSubjunctive PPT\TPTSubjunctive Hypotheticals JPEGS PPT\Slid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Yonabeth\Desktop\TPT\PPTs\Grammar PPT\TPTSubjunctive PPT\TPTSubjunctive Hypotheticals JPEGS PPT\Slid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24600" y="1752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dé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2286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comience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27680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pierda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32252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sirvamos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3733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vuelvan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42158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llegues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46730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busque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51302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sean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5638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cerréis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61208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sepa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Yonabeth\Desktop\TPT\PPTs\Grammar PPT\TPTSubjunctive PPT\TPTSubjunctive WEIRDO PPT\Slide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Yonabeth\Desktop\TPT\PPTs\Grammar PPT\TPTSubjunctive PPT\TPTSubjunctive WEIRDO PPT\Slid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Yonabeth\Desktop\TPT\PPTs\Grammar PPT\TPTSubjunctive PPT\TPTSubjunctive WEIRDO PPT\Slide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El </a:t>
            </a:r>
            <a:r>
              <a:rPr lang="en-US" dirty="0" err="1">
                <a:solidFill>
                  <a:srgbClr val="FF0000"/>
                </a:solidFill>
              </a:rPr>
              <a:t>Indicativo</a:t>
            </a:r>
            <a:r>
              <a:rPr lang="en-US" dirty="0">
                <a:solidFill>
                  <a:srgbClr val="FF0000"/>
                </a:solidFill>
              </a:rPr>
              <a:t> contra el </a:t>
            </a:r>
            <a:r>
              <a:rPr lang="en-US" dirty="0" err="1">
                <a:solidFill>
                  <a:srgbClr val="FF0000"/>
                </a:solidFill>
              </a:rPr>
              <a:t>Subjuntivo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0615" r="20615"/>
          <a:stretch>
            <a:fillRect/>
          </a:stretch>
        </p:blipFill>
        <p:spPr/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err="1"/>
              <a:t>Describa</a:t>
            </a:r>
            <a:r>
              <a:rPr lang="en-US" sz="5400" dirty="0"/>
              <a:t> </a:t>
            </a:r>
            <a:r>
              <a:rPr lang="en-US" sz="5400" dirty="0" err="1"/>
              <a:t>las</a:t>
            </a:r>
            <a:r>
              <a:rPr lang="en-US" sz="5400" dirty="0"/>
              <a:t> </a:t>
            </a:r>
            <a:r>
              <a:rPr lang="en-US" sz="5400" dirty="0" err="1"/>
              <a:t>características</a:t>
            </a:r>
            <a:r>
              <a:rPr lang="en-US" sz="5400" dirty="0"/>
              <a:t> </a:t>
            </a:r>
            <a:r>
              <a:rPr lang="en-US" sz="5400" dirty="0" err="1"/>
              <a:t>principales</a:t>
            </a:r>
            <a:r>
              <a:rPr lang="en-US" sz="5400" dirty="0"/>
              <a:t> de la </a:t>
            </a:r>
            <a:r>
              <a:rPr lang="en-US" sz="5400" dirty="0" err="1"/>
              <a:t>personalidad</a:t>
            </a:r>
            <a:r>
              <a:rPr lang="en-US" sz="5400" dirty="0"/>
              <a:t> de un hombre</a:t>
            </a:r>
            <a:r>
              <a:rPr lang="en-US" sz="5400" dirty="0" smtClean="0"/>
              <a:t>.</a:t>
            </a:r>
            <a:endParaRPr lang="en-US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24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onabeth\Desktop\TPT\_GRAMMAR\Grammar PPT\Subjunctive PPT\Subjunctive WEIRDO PPT\TPTSubjunctive WEIRDO JPEGS\Slid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76200" y="2057400"/>
            <a:ext cx="4876800" cy="5105400"/>
          </a:xfrm>
        </p:spPr>
        <p:txBody>
          <a:bodyPr>
            <a:noAutofit/>
          </a:bodyPr>
          <a:lstStyle/>
          <a:p>
            <a:pPr lvl="4">
              <a:spcBef>
                <a:spcPts val="0"/>
              </a:spcBef>
              <a:buNone/>
            </a:pPr>
            <a:r>
              <a:rPr lang="en-US" sz="3200" b="1" dirty="0" err="1">
                <a:latin typeface="AR CENA" pitchFamily="2" charset="0"/>
                <a:ea typeface="SullyNewYear" pitchFamily="2" charset="0"/>
              </a:rPr>
              <a:t>d</a:t>
            </a:r>
            <a:r>
              <a:rPr lang="en-US" sz="3200" b="1" dirty="0" err="1" smtClean="0">
                <a:latin typeface="AR CENA" pitchFamily="2" charset="0"/>
                <a:ea typeface="SullyNewYear" pitchFamily="2" charset="0"/>
              </a:rPr>
              <a:t>esear</a:t>
            </a:r>
            <a:endParaRPr lang="en-US" sz="3200" b="1" dirty="0" smtClean="0">
              <a:latin typeface="AR CENA" pitchFamily="2" charset="0"/>
              <a:ea typeface="SullyNewYear" pitchFamily="2" charset="0"/>
            </a:endParaRPr>
          </a:p>
          <a:p>
            <a:pPr lvl="4">
              <a:spcBef>
                <a:spcPts val="0"/>
              </a:spcBef>
              <a:buNone/>
            </a:pPr>
            <a:r>
              <a:rPr lang="en-US" sz="3200" b="1" dirty="0" err="1" smtClean="0">
                <a:latin typeface="AR CENA" pitchFamily="2" charset="0"/>
                <a:ea typeface="SullyNewYear" pitchFamily="2" charset="0"/>
              </a:rPr>
              <a:t>esperar</a:t>
            </a:r>
            <a:endParaRPr lang="en-US" sz="3200" b="1" dirty="0">
              <a:latin typeface="AR CENA" pitchFamily="2" charset="0"/>
              <a:ea typeface="SullyNewYear" pitchFamily="2" charset="0"/>
            </a:endParaRPr>
          </a:p>
          <a:p>
            <a:pPr lvl="4">
              <a:spcBef>
                <a:spcPts val="0"/>
              </a:spcBef>
              <a:buNone/>
            </a:pPr>
            <a:r>
              <a:rPr lang="en-US" sz="3200" b="1" dirty="0" err="1">
                <a:latin typeface="AR CENA" pitchFamily="2" charset="0"/>
                <a:ea typeface="SullyNewYear" pitchFamily="2" charset="0"/>
              </a:rPr>
              <a:t>insistir</a:t>
            </a:r>
            <a:r>
              <a:rPr lang="en-US" sz="3200" b="1" dirty="0">
                <a:latin typeface="AR CENA" pitchFamily="2" charset="0"/>
                <a:ea typeface="SullyNewYear" pitchFamily="2" charset="0"/>
              </a:rPr>
              <a:t> en</a:t>
            </a:r>
          </a:p>
          <a:p>
            <a:pPr lvl="4">
              <a:spcBef>
                <a:spcPts val="0"/>
              </a:spcBef>
              <a:buNone/>
            </a:pPr>
            <a:r>
              <a:rPr lang="en-US" sz="3200" b="1" dirty="0" err="1" smtClean="0">
                <a:latin typeface="AR CENA" pitchFamily="2" charset="0"/>
                <a:ea typeface="SullyNewYear" pitchFamily="2" charset="0"/>
              </a:rPr>
              <a:t>necesitar</a:t>
            </a:r>
            <a:endParaRPr lang="en-US" sz="3200" b="1" dirty="0">
              <a:latin typeface="AR CENA" pitchFamily="2" charset="0"/>
              <a:ea typeface="SullyNewYear" pitchFamily="2" charset="0"/>
            </a:endParaRPr>
          </a:p>
          <a:p>
            <a:pPr lvl="4">
              <a:spcBef>
                <a:spcPts val="0"/>
              </a:spcBef>
              <a:buNone/>
            </a:pPr>
            <a:r>
              <a:rPr lang="en-US" sz="3200" b="1" dirty="0" err="1" smtClean="0">
                <a:latin typeface="AR CENA" pitchFamily="2" charset="0"/>
                <a:ea typeface="SullyNewYear" pitchFamily="2" charset="0"/>
              </a:rPr>
              <a:t>permitir</a:t>
            </a:r>
            <a:endParaRPr lang="en-US" sz="3200" b="1" dirty="0">
              <a:latin typeface="AR CENA" pitchFamily="2" charset="0"/>
              <a:ea typeface="SullyNewYear" pitchFamily="2" charset="0"/>
            </a:endParaRPr>
          </a:p>
          <a:p>
            <a:pPr lvl="4">
              <a:spcBef>
                <a:spcPts val="0"/>
              </a:spcBef>
              <a:buNone/>
            </a:pPr>
            <a:r>
              <a:rPr lang="en-US" sz="3200" b="1" dirty="0" err="1">
                <a:latin typeface="AR CENA" pitchFamily="2" charset="0"/>
                <a:ea typeface="SullyNewYear" pitchFamily="2" charset="0"/>
              </a:rPr>
              <a:t>preferir</a:t>
            </a:r>
            <a:r>
              <a:rPr lang="en-US" sz="3200" b="1" dirty="0">
                <a:latin typeface="AR CENA" pitchFamily="2" charset="0"/>
                <a:ea typeface="SullyNewYear" pitchFamily="2" charset="0"/>
              </a:rPr>
              <a:t> (</a:t>
            </a:r>
            <a:r>
              <a:rPr lang="en-US" sz="3200" b="1" dirty="0" err="1" smtClean="0">
                <a:latin typeface="AR CENA" pitchFamily="2" charset="0"/>
                <a:ea typeface="SullyNewYear" pitchFamily="2" charset="0"/>
              </a:rPr>
              <a:t>ie</a:t>
            </a:r>
            <a:r>
              <a:rPr lang="en-US" sz="3200" b="1" dirty="0" smtClean="0">
                <a:latin typeface="AR CENA" pitchFamily="2" charset="0"/>
                <a:ea typeface="SullyNewYear" pitchFamily="2" charset="0"/>
              </a:rPr>
              <a:t>)</a:t>
            </a:r>
            <a:endParaRPr lang="en-US" sz="3200" b="1" dirty="0">
              <a:latin typeface="AR CENA" pitchFamily="2" charset="0"/>
              <a:ea typeface="SullyNewYear" pitchFamily="2" charset="0"/>
            </a:endParaRPr>
          </a:p>
          <a:p>
            <a:pPr lvl="4">
              <a:spcBef>
                <a:spcPts val="0"/>
              </a:spcBef>
              <a:buNone/>
            </a:pPr>
            <a:r>
              <a:rPr lang="en-US" sz="3200" b="1" dirty="0" err="1">
                <a:latin typeface="AR CENA" pitchFamily="2" charset="0"/>
                <a:ea typeface="SullyNewYear" pitchFamily="2" charset="0"/>
              </a:rPr>
              <a:t>prohibir</a:t>
            </a:r>
            <a:endParaRPr lang="en-US" sz="3200" b="1" dirty="0">
              <a:latin typeface="AR CENA" pitchFamily="2" charset="0"/>
              <a:ea typeface="SullyNewYear" pitchFamily="2" charset="0"/>
            </a:endParaRPr>
          </a:p>
          <a:p>
            <a:pPr lvl="4">
              <a:spcBef>
                <a:spcPts val="0"/>
              </a:spcBef>
              <a:buNone/>
            </a:pPr>
            <a:r>
              <a:rPr lang="en-US" sz="3200" b="1" dirty="0" err="1">
                <a:latin typeface="AR CENA" pitchFamily="2" charset="0"/>
                <a:ea typeface="SullyNewYear" pitchFamily="2" charset="0"/>
              </a:rPr>
              <a:t>querer</a:t>
            </a:r>
            <a:r>
              <a:rPr lang="en-US" sz="3200" b="1" dirty="0">
                <a:latin typeface="AR CENA" pitchFamily="2" charset="0"/>
                <a:ea typeface="SullyNewYear" pitchFamily="2" charset="0"/>
              </a:rPr>
              <a:t> (</a:t>
            </a:r>
            <a:r>
              <a:rPr lang="en-US" sz="3200" b="1" dirty="0" err="1">
                <a:latin typeface="AR CENA" pitchFamily="2" charset="0"/>
                <a:ea typeface="SullyNewYear" pitchFamily="2" charset="0"/>
              </a:rPr>
              <a:t>ie</a:t>
            </a:r>
            <a:r>
              <a:rPr lang="en-US" sz="3200" b="1" dirty="0" smtClean="0">
                <a:latin typeface="AR CENA" pitchFamily="2" charset="0"/>
                <a:ea typeface="SullyNewYear" pitchFamily="2" charset="0"/>
              </a:rPr>
              <a:t>)</a:t>
            </a:r>
            <a:endParaRPr lang="en-US" sz="3200" b="1" dirty="0">
              <a:latin typeface="AR CENA" pitchFamily="2" charset="0"/>
              <a:ea typeface="SullyNewYear" pitchFamily="2" charset="0"/>
            </a:endParaRPr>
          </a:p>
        </p:txBody>
      </p:sp>
      <p:sp>
        <p:nvSpPr>
          <p:cNvPr id="6" name="Rectangle 1028"/>
          <p:cNvSpPr txBox="1">
            <a:spLocks noChangeArrowheads="1"/>
          </p:cNvSpPr>
          <p:nvPr/>
        </p:nvSpPr>
        <p:spPr>
          <a:xfrm>
            <a:off x="2971800" y="2057400"/>
            <a:ext cx="5486400" cy="5105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57400" marR="0" lvl="4" indent="-22860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CENA" pitchFamily="2" charset="0"/>
                <a:ea typeface="SullyNewYear" pitchFamily="2" charset="0"/>
              </a:rPr>
              <a:t>to wish/want</a:t>
            </a:r>
          </a:p>
          <a:p>
            <a:pPr marL="2057400" marR="0" lvl="4" indent="-22860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CENA" pitchFamily="2" charset="0"/>
                <a:ea typeface="SullyNewYear" pitchFamily="2" charset="0"/>
              </a:rPr>
              <a:t>to hope</a:t>
            </a:r>
          </a:p>
          <a:p>
            <a:pPr marL="2057400" marR="0" lvl="4" indent="-22860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CENA" pitchFamily="2" charset="0"/>
                <a:ea typeface="SullyNewYear" pitchFamily="2" charset="0"/>
              </a:rPr>
              <a:t>to insist</a:t>
            </a:r>
          </a:p>
          <a:p>
            <a:pPr marL="2057400" marR="0" lvl="4" indent="-22860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CENA" pitchFamily="2" charset="0"/>
                <a:ea typeface="SullyNewYear" pitchFamily="2" charset="0"/>
              </a:rPr>
              <a:t>to need</a:t>
            </a:r>
          </a:p>
          <a:p>
            <a:pPr marL="2057400" marR="0" lvl="4" indent="-22860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CENA" pitchFamily="2" charset="0"/>
                <a:ea typeface="SullyNewYear" pitchFamily="2" charset="0"/>
              </a:rPr>
              <a:t>to permit</a:t>
            </a:r>
          </a:p>
          <a:p>
            <a:pPr marL="2057400" marR="0" lvl="4" indent="-22860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CENA" pitchFamily="2" charset="0"/>
                <a:ea typeface="SullyNewYear" pitchFamily="2" charset="0"/>
              </a:rPr>
              <a:t>to prefer</a:t>
            </a:r>
          </a:p>
          <a:p>
            <a:pPr marL="2057400" marR="0" lvl="4" indent="-22860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CENA" pitchFamily="2" charset="0"/>
                <a:ea typeface="SullyNewYear" pitchFamily="2" charset="0"/>
              </a:rPr>
              <a:t>to prohibit/forbid</a:t>
            </a:r>
          </a:p>
          <a:p>
            <a:pPr marL="2057400" marR="0" lvl="4" indent="-22860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CENA" pitchFamily="2" charset="0"/>
                <a:ea typeface="SullyNewYear" pitchFamily="2" charset="0"/>
              </a:rPr>
              <a:t>to want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onabeth\Desktop\TPT\_GRAMMAR\Grammar PPT\Subjunctive PPT\Subjunctive WEIRDO PPT\TPTSubjunctive WEIRDO JPEGS\Slide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19200" y="1987648"/>
            <a:ext cx="5108575" cy="471795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en-US" sz="3000" b="1" dirty="0" err="1" smtClean="0">
                <a:latin typeface="AR CENA" pitchFamily="2" charset="0"/>
                <a:ea typeface="SullyNewYear" pitchFamily="2" charset="0"/>
              </a:rPr>
              <a:t>alegrarse</a:t>
            </a:r>
            <a:r>
              <a:rPr lang="en-US" altLang="en-US" sz="3000" b="1" dirty="0" smtClean="0">
                <a:latin typeface="AR CENA" pitchFamily="2" charset="0"/>
                <a:ea typeface="SullyNewYear" pitchFamily="2" charset="0"/>
              </a:rPr>
              <a:t> de	</a:t>
            </a:r>
            <a:endParaRPr lang="en-US" altLang="en-US" sz="3000" i="1" dirty="0" smtClean="0">
              <a:latin typeface="AR CENA" pitchFamily="2" charset="0"/>
              <a:ea typeface="SullyNewYear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000" b="1" dirty="0" err="1" smtClean="0">
                <a:latin typeface="AR CENA" pitchFamily="2" charset="0"/>
                <a:ea typeface="SullyNewYear" pitchFamily="2" charset="0"/>
              </a:rPr>
              <a:t>estar</a:t>
            </a:r>
            <a:r>
              <a:rPr lang="en-US" altLang="en-US" sz="3000" b="1" dirty="0" smtClean="0">
                <a:latin typeface="AR CENA" pitchFamily="2" charset="0"/>
                <a:ea typeface="SullyNewYear" pitchFamily="2" charset="0"/>
              </a:rPr>
              <a:t> (</a:t>
            </a:r>
            <a:r>
              <a:rPr lang="en-US" altLang="en-US" sz="3000" b="1" dirty="0" err="1" smtClean="0">
                <a:latin typeface="AR CENA" pitchFamily="2" charset="0"/>
                <a:ea typeface="SullyNewYear" pitchFamily="2" charset="0"/>
              </a:rPr>
              <a:t>contento</a:t>
            </a:r>
            <a:r>
              <a:rPr lang="en-US" altLang="en-US" sz="3000" b="1" dirty="0" smtClean="0">
                <a:latin typeface="AR CENA" pitchFamily="2" charset="0"/>
                <a:ea typeface="SullyNewYear" pitchFamily="2" charset="0"/>
              </a:rPr>
              <a:t>, etc.) de	</a:t>
            </a:r>
            <a:endParaRPr lang="en-US" altLang="en-US" sz="3000" dirty="0" smtClean="0">
              <a:latin typeface="AR CENA" pitchFamily="2" charset="0"/>
              <a:ea typeface="SullyNewYear" pitchFamily="2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000" b="1" dirty="0" err="1" smtClean="0">
                <a:latin typeface="AR CENA" pitchFamily="2" charset="0"/>
                <a:ea typeface="SullyNewYear" pitchFamily="2" charset="0"/>
              </a:rPr>
              <a:t>preocuparse</a:t>
            </a:r>
            <a:r>
              <a:rPr lang="en-US" altLang="en-US" sz="3000" b="1" dirty="0" smtClean="0">
                <a:latin typeface="AR CENA" pitchFamily="2" charset="0"/>
                <a:ea typeface="SullyNewYear" pitchFamily="2" charset="0"/>
              </a:rPr>
              <a:t>  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000" b="1" dirty="0" err="1" smtClean="0">
                <a:latin typeface="AR CENA" pitchFamily="2" charset="0"/>
                <a:ea typeface="SullyNewYear" pitchFamily="2" charset="0"/>
              </a:rPr>
              <a:t>sentir</a:t>
            </a:r>
            <a:r>
              <a:rPr lang="en-US" altLang="en-US" sz="3000" b="1" dirty="0" smtClean="0">
                <a:latin typeface="AR CENA" pitchFamily="2" charset="0"/>
                <a:ea typeface="SullyNewYear" pitchFamily="2" charset="0"/>
              </a:rPr>
              <a:t>(</a:t>
            </a:r>
            <a:r>
              <a:rPr lang="en-US" altLang="en-US" sz="3000" b="1" dirty="0" err="1" smtClean="0">
                <a:latin typeface="AR CENA" pitchFamily="2" charset="0"/>
                <a:ea typeface="SullyNewYear" pitchFamily="2" charset="0"/>
              </a:rPr>
              <a:t>ie</a:t>
            </a:r>
            <a:r>
              <a:rPr lang="en-US" altLang="en-US" sz="3000" b="1" dirty="0" smtClean="0">
                <a:latin typeface="AR CENA" pitchFamily="2" charset="0"/>
                <a:ea typeface="SullyNewYear" pitchFamily="2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000" b="1" dirty="0" err="1" smtClean="0">
                <a:latin typeface="AR CENA" pitchFamily="2" charset="0"/>
                <a:ea typeface="SullyNewYear" pitchFamily="2" charset="0"/>
              </a:rPr>
              <a:t>tener</a:t>
            </a:r>
            <a:r>
              <a:rPr lang="en-US" altLang="en-US" sz="3000" b="1" dirty="0" smtClean="0">
                <a:latin typeface="AR CENA" pitchFamily="2" charset="0"/>
                <a:ea typeface="SullyNewYear" pitchFamily="2" charset="0"/>
              </a:rPr>
              <a:t> </a:t>
            </a:r>
            <a:r>
              <a:rPr lang="en-US" altLang="en-US" sz="3000" b="1" dirty="0" err="1" smtClean="0">
                <a:latin typeface="AR CENA" pitchFamily="2" charset="0"/>
                <a:ea typeface="SullyNewYear" pitchFamily="2" charset="0"/>
              </a:rPr>
              <a:t>miedo</a:t>
            </a:r>
            <a:r>
              <a:rPr lang="en-US" altLang="en-US" sz="3000" b="1" dirty="0" smtClean="0">
                <a:latin typeface="AR CENA" pitchFamily="2" charset="0"/>
                <a:ea typeface="SullyNewYear" pitchFamily="2" charset="0"/>
              </a:rPr>
              <a:t> 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000" b="1" dirty="0" err="1" smtClean="0">
                <a:latin typeface="AR CENA" pitchFamily="2" charset="0"/>
                <a:ea typeface="SullyNewYear" pitchFamily="2" charset="0"/>
              </a:rPr>
              <a:t>gustar</a:t>
            </a:r>
            <a:r>
              <a:rPr lang="en-US" altLang="en-US" sz="3000" b="1" dirty="0" smtClean="0">
                <a:latin typeface="AR CENA" pitchFamily="2" charset="0"/>
                <a:ea typeface="SullyNewYear" pitchFamily="2" charset="0"/>
              </a:rPr>
              <a:t>	</a:t>
            </a:r>
            <a:r>
              <a:rPr lang="en-US" altLang="en-US" sz="3000" i="1" dirty="0" smtClean="0">
                <a:latin typeface="AR CENA" pitchFamily="2" charset="0"/>
                <a:ea typeface="SullyNewYear" pitchFamily="2" charset="0"/>
              </a:rPr>
              <a:t>	</a:t>
            </a:r>
            <a:endParaRPr lang="en-US" altLang="en-US" sz="3000" dirty="0" smtClean="0">
              <a:latin typeface="AR CENA" pitchFamily="2" charset="0"/>
              <a:ea typeface="SullyNewYear" pitchFamily="2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000" b="1" dirty="0" err="1" smtClean="0">
                <a:latin typeface="AR CENA" pitchFamily="2" charset="0"/>
                <a:ea typeface="SullyNewYear" pitchFamily="2" charset="0"/>
              </a:rPr>
              <a:t>molestar</a:t>
            </a:r>
            <a:r>
              <a:rPr lang="en-US" altLang="en-US" sz="3000" b="1" dirty="0" smtClean="0">
                <a:latin typeface="AR CENA" pitchFamily="2" charset="0"/>
                <a:ea typeface="SullyNewYear" pitchFamily="2" charset="0"/>
              </a:rPr>
              <a:t>*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000" b="1" dirty="0" err="1" smtClean="0">
                <a:latin typeface="AR CENA" pitchFamily="2" charset="0"/>
                <a:ea typeface="SullyNewYear" pitchFamily="2" charset="0"/>
              </a:rPr>
              <a:t>sorprender</a:t>
            </a:r>
            <a:r>
              <a:rPr lang="en-US" altLang="en-US" sz="3000" b="1" dirty="0" smtClean="0">
                <a:latin typeface="AR CENA" pitchFamily="2" charset="0"/>
                <a:ea typeface="SullyNewYear" pitchFamily="2" charset="0"/>
              </a:rPr>
              <a:t>*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3200" dirty="0">
              <a:latin typeface="AR CENA" pitchFamily="2" charset="0"/>
              <a:ea typeface="SullyNewYear" pitchFamily="2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2029629"/>
            <a:ext cx="32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t</a:t>
            </a:r>
            <a:r>
              <a:rPr lang="en-US" sz="3000" b="1" dirty="0" smtClean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o be glad</a:t>
            </a:r>
          </a:p>
          <a:p>
            <a:r>
              <a:rPr lang="en-US" sz="3000" b="1" dirty="0" smtClean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to be happy, etc.</a:t>
            </a:r>
          </a:p>
          <a:p>
            <a:r>
              <a:rPr lang="en-US" sz="3000" b="1" dirty="0" smtClean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to worry about</a:t>
            </a:r>
          </a:p>
          <a:p>
            <a:r>
              <a:rPr lang="en-US" sz="3000" b="1" dirty="0" smtClean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to be sorry</a:t>
            </a:r>
          </a:p>
          <a:p>
            <a:r>
              <a:rPr lang="en-US" sz="3000" b="1" dirty="0" smtClean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to be afraid of</a:t>
            </a:r>
          </a:p>
          <a:p>
            <a:r>
              <a:rPr lang="en-US" sz="3000" b="1" dirty="0" smtClean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to like</a:t>
            </a:r>
          </a:p>
          <a:p>
            <a:r>
              <a:rPr lang="en-US" sz="3000" b="1" dirty="0" smtClean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to bother</a:t>
            </a:r>
          </a:p>
          <a:p>
            <a:r>
              <a:rPr lang="en-US" sz="3000" b="1" dirty="0" smtClean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to surprise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onabeth\Desktop\TPT\_GRAMMAR\Grammar PPT\Subjunctive PPT\Subjunctive WEIRDO PPT\TPTSubjunctive WEIRDO JPEGS\Slid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752600" y="2057400"/>
            <a:ext cx="3257550" cy="4267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altLang="en-US" sz="3000" b="1" dirty="0" err="1">
                <a:latin typeface="AR CENA" pitchFamily="2" charset="0"/>
                <a:ea typeface="SullyNewYear" pitchFamily="2" charset="0"/>
              </a:rPr>
              <a:t>es</a:t>
            </a:r>
            <a:r>
              <a:rPr lang="en-US" altLang="en-US" sz="3000" b="1" dirty="0">
                <a:latin typeface="AR CENA" pitchFamily="2" charset="0"/>
                <a:ea typeface="SullyNewYear" pitchFamily="2" charset="0"/>
              </a:rPr>
              <a:t> </a:t>
            </a:r>
            <a:r>
              <a:rPr lang="en-US" altLang="en-US" sz="3000" b="1" dirty="0" err="1">
                <a:latin typeface="AR CENA" pitchFamily="2" charset="0"/>
                <a:ea typeface="SullyNewYear" pitchFamily="2" charset="0"/>
              </a:rPr>
              <a:t>bueno</a:t>
            </a:r>
            <a:r>
              <a:rPr lang="en-US" altLang="en-US" sz="3000" b="1" dirty="0">
                <a:latin typeface="AR CENA" pitchFamily="2" charset="0"/>
                <a:ea typeface="SullyNewYear" pitchFamily="2" charset="0"/>
              </a:rPr>
              <a:t> (</a:t>
            </a:r>
            <a:r>
              <a:rPr lang="en-US" altLang="en-US" sz="3000" b="1" dirty="0" err="1">
                <a:latin typeface="AR CENA" pitchFamily="2" charset="0"/>
                <a:ea typeface="SullyNewYear" pitchFamily="2" charset="0"/>
              </a:rPr>
              <a:t>malo</a:t>
            </a:r>
            <a:r>
              <a:rPr lang="en-US" altLang="en-US" sz="3000" b="1" dirty="0">
                <a:latin typeface="AR CENA" pitchFamily="2" charset="0"/>
                <a:ea typeface="SullyNewYear" pitchFamily="2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3000" b="1" dirty="0" err="1">
                <a:latin typeface="AR CENA" pitchFamily="2" charset="0"/>
                <a:ea typeface="SullyNewYear" pitchFamily="2" charset="0"/>
              </a:rPr>
              <a:t>es</a:t>
            </a:r>
            <a:r>
              <a:rPr lang="en-US" altLang="en-US" sz="3000" b="1" dirty="0">
                <a:latin typeface="AR CENA" pitchFamily="2" charset="0"/>
                <a:ea typeface="SullyNewYear" pitchFamily="2" charset="0"/>
              </a:rPr>
              <a:t> </a:t>
            </a:r>
            <a:r>
              <a:rPr lang="en-US" altLang="en-US" sz="3000" b="1" dirty="0" err="1">
                <a:latin typeface="AR CENA" pitchFamily="2" charset="0"/>
                <a:ea typeface="SullyNewYear" pitchFamily="2" charset="0"/>
              </a:rPr>
              <a:t>importante</a:t>
            </a:r>
            <a:endParaRPr lang="en-US" altLang="en-US" sz="3000" b="1" dirty="0">
              <a:latin typeface="AR CENA" pitchFamily="2" charset="0"/>
              <a:ea typeface="SullyNewYear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en-US" sz="3000" b="1" dirty="0" err="1">
                <a:latin typeface="AR CENA" pitchFamily="2" charset="0"/>
                <a:ea typeface="SullyNewYear" pitchFamily="2" charset="0"/>
              </a:rPr>
              <a:t>es</a:t>
            </a:r>
            <a:r>
              <a:rPr lang="en-US" altLang="en-US" sz="3000" b="1" dirty="0">
                <a:latin typeface="AR CENA" pitchFamily="2" charset="0"/>
                <a:ea typeface="SullyNewYear" pitchFamily="2" charset="0"/>
              </a:rPr>
              <a:t> (</a:t>
            </a:r>
            <a:r>
              <a:rPr lang="en-US" altLang="en-US" sz="3000" b="1" dirty="0" err="1">
                <a:latin typeface="AR CENA" pitchFamily="2" charset="0"/>
                <a:ea typeface="SullyNewYear" pitchFamily="2" charset="0"/>
              </a:rPr>
              <a:t>im</a:t>
            </a:r>
            <a:r>
              <a:rPr lang="en-US" altLang="en-US" sz="3000" b="1" dirty="0">
                <a:latin typeface="AR CENA" pitchFamily="2" charset="0"/>
                <a:ea typeface="SullyNewYear" pitchFamily="2" charset="0"/>
              </a:rPr>
              <a:t>)</a:t>
            </a:r>
            <a:r>
              <a:rPr lang="en-US" altLang="en-US" sz="3000" b="1" dirty="0" err="1">
                <a:latin typeface="AR CENA" pitchFamily="2" charset="0"/>
                <a:ea typeface="SullyNewYear" pitchFamily="2" charset="0"/>
              </a:rPr>
              <a:t>posible</a:t>
            </a:r>
            <a:endParaRPr lang="en-US" altLang="en-US" sz="3000" b="1" dirty="0">
              <a:latin typeface="AR CENA" pitchFamily="2" charset="0"/>
              <a:ea typeface="SullyNewYear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en-US" sz="3000" b="1" dirty="0" err="1">
                <a:latin typeface="AR CENA" pitchFamily="2" charset="0"/>
                <a:ea typeface="SullyNewYear" pitchFamily="2" charset="0"/>
              </a:rPr>
              <a:t>es</a:t>
            </a:r>
            <a:r>
              <a:rPr lang="en-US" altLang="en-US" sz="3000" b="1" dirty="0">
                <a:latin typeface="AR CENA" pitchFamily="2" charset="0"/>
                <a:ea typeface="SullyNewYear" pitchFamily="2" charset="0"/>
              </a:rPr>
              <a:t> </a:t>
            </a:r>
            <a:r>
              <a:rPr lang="en-US" altLang="en-US" sz="3000" b="1" dirty="0" err="1">
                <a:latin typeface="AR CENA" pitchFamily="2" charset="0"/>
                <a:ea typeface="SullyNewYear" pitchFamily="2" charset="0"/>
              </a:rPr>
              <a:t>lógico</a:t>
            </a:r>
            <a:endParaRPr lang="en-US" altLang="en-US" sz="3000" b="1" dirty="0">
              <a:latin typeface="AR CENA" pitchFamily="2" charset="0"/>
              <a:ea typeface="SullyNewYear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en-US" sz="3000" b="1" dirty="0" err="1">
                <a:latin typeface="AR CENA" pitchFamily="2" charset="0"/>
                <a:ea typeface="SullyNewYear" pitchFamily="2" charset="0"/>
              </a:rPr>
              <a:t>es</a:t>
            </a:r>
            <a:r>
              <a:rPr lang="en-US" altLang="en-US" sz="3000" b="1" dirty="0">
                <a:latin typeface="AR CENA" pitchFamily="2" charset="0"/>
                <a:ea typeface="SullyNewYear" pitchFamily="2" charset="0"/>
              </a:rPr>
              <a:t> </a:t>
            </a:r>
            <a:r>
              <a:rPr lang="en-US" altLang="en-US" sz="3000" b="1" dirty="0" err="1">
                <a:latin typeface="AR CENA" pitchFamily="2" charset="0"/>
                <a:ea typeface="SullyNewYear" pitchFamily="2" charset="0"/>
              </a:rPr>
              <a:t>mejor</a:t>
            </a:r>
            <a:endParaRPr lang="en-US" altLang="en-US" sz="3000" b="1" dirty="0">
              <a:latin typeface="AR CENA" pitchFamily="2" charset="0"/>
              <a:ea typeface="SullyNewYear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en-US" sz="3000" b="1" dirty="0" err="1">
                <a:latin typeface="AR CENA" pitchFamily="2" charset="0"/>
                <a:ea typeface="SullyNewYear" pitchFamily="2" charset="0"/>
              </a:rPr>
              <a:t>es</a:t>
            </a:r>
            <a:r>
              <a:rPr lang="en-US" altLang="en-US" sz="3000" b="1" dirty="0">
                <a:latin typeface="AR CENA" pitchFamily="2" charset="0"/>
                <a:ea typeface="SullyNewYear" pitchFamily="2" charset="0"/>
              </a:rPr>
              <a:t> </a:t>
            </a:r>
            <a:r>
              <a:rPr lang="en-US" altLang="en-US" sz="3000" b="1" dirty="0" err="1">
                <a:latin typeface="AR CENA" pitchFamily="2" charset="0"/>
                <a:ea typeface="SullyNewYear" pitchFamily="2" charset="0"/>
              </a:rPr>
              <a:t>necesario</a:t>
            </a:r>
            <a:endParaRPr lang="en-US" altLang="en-US" sz="3000" b="1" dirty="0">
              <a:latin typeface="AR CENA" pitchFamily="2" charset="0"/>
              <a:ea typeface="SullyNewYear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en-US" sz="3000" b="1" dirty="0" err="1">
                <a:latin typeface="AR CENA" pitchFamily="2" charset="0"/>
                <a:ea typeface="SullyNewYear" pitchFamily="2" charset="0"/>
              </a:rPr>
              <a:t>es</a:t>
            </a:r>
            <a:r>
              <a:rPr lang="en-US" altLang="en-US" sz="3000" b="1" dirty="0">
                <a:latin typeface="AR CENA" pitchFamily="2" charset="0"/>
                <a:ea typeface="SullyNewYear" pitchFamily="2" charset="0"/>
              </a:rPr>
              <a:t> </a:t>
            </a:r>
            <a:r>
              <a:rPr lang="en-US" altLang="en-US" sz="3000" b="1" dirty="0" err="1">
                <a:latin typeface="AR CENA" pitchFamily="2" charset="0"/>
                <a:ea typeface="SullyNewYear" pitchFamily="2" charset="0"/>
              </a:rPr>
              <a:t>ridículo</a:t>
            </a:r>
            <a:endParaRPr lang="en-US" altLang="en-US" sz="3000" b="1" dirty="0">
              <a:latin typeface="AR CENA" pitchFamily="2" charset="0"/>
              <a:ea typeface="SullyNewYear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en-US" sz="3000" b="1" dirty="0" err="1">
                <a:latin typeface="AR CENA" pitchFamily="2" charset="0"/>
                <a:ea typeface="SullyNewYear" pitchFamily="2" charset="0"/>
              </a:rPr>
              <a:t>es</a:t>
            </a:r>
            <a:r>
              <a:rPr lang="en-US" altLang="en-US" sz="3000" b="1" dirty="0">
                <a:latin typeface="AR CENA" pitchFamily="2" charset="0"/>
                <a:ea typeface="SullyNewYear" pitchFamily="2" charset="0"/>
              </a:rPr>
              <a:t> </a:t>
            </a:r>
            <a:r>
              <a:rPr lang="en-US" altLang="en-US" sz="3000" b="1" dirty="0" err="1">
                <a:latin typeface="AR CENA" pitchFamily="2" charset="0"/>
                <a:ea typeface="SullyNewYear" pitchFamily="2" charset="0"/>
              </a:rPr>
              <a:t>una</a:t>
            </a:r>
            <a:r>
              <a:rPr lang="en-US" altLang="en-US" sz="3000" b="1" dirty="0">
                <a:latin typeface="AR CENA" pitchFamily="2" charset="0"/>
                <a:ea typeface="SullyNewYear" pitchFamily="2" charset="0"/>
              </a:rPr>
              <a:t> </a:t>
            </a:r>
            <a:r>
              <a:rPr lang="en-US" altLang="en-US" sz="3000" b="1" dirty="0" err="1">
                <a:latin typeface="AR CENA" pitchFamily="2" charset="0"/>
                <a:ea typeface="SullyNewYear" pitchFamily="2" charset="0"/>
              </a:rPr>
              <a:t>lástima</a:t>
            </a:r>
            <a:endParaRPr lang="en-US" altLang="en-US" sz="3000" b="1" dirty="0">
              <a:latin typeface="AR CENA" pitchFamily="2" charset="0"/>
              <a:ea typeface="SullyNewYear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1" y="2057400"/>
            <a:ext cx="312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i</a:t>
            </a:r>
            <a:r>
              <a:rPr lang="en-US" sz="3000" b="1" dirty="0" smtClean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t’s good (bad)</a:t>
            </a:r>
          </a:p>
          <a:p>
            <a:r>
              <a:rPr lang="en-US" sz="3000" b="1" dirty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i</a:t>
            </a:r>
            <a:r>
              <a:rPr lang="en-US" sz="3000" b="1" dirty="0" smtClean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t’s important</a:t>
            </a:r>
          </a:p>
          <a:p>
            <a:r>
              <a:rPr lang="en-US" sz="3000" b="1" dirty="0" smtClean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it’s </a:t>
            </a:r>
            <a:r>
              <a:rPr lang="en-US" sz="3000" b="1" dirty="0" err="1" smtClean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im</a:t>
            </a:r>
            <a:r>
              <a:rPr lang="en-US" sz="3000" b="1" dirty="0" smtClean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(possible)</a:t>
            </a:r>
          </a:p>
          <a:p>
            <a:r>
              <a:rPr lang="en-US" sz="3000" b="1" dirty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i</a:t>
            </a:r>
            <a:r>
              <a:rPr lang="en-US" sz="3000" b="1" dirty="0" smtClean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t’s logical</a:t>
            </a:r>
          </a:p>
          <a:p>
            <a:r>
              <a:rPr lang="en-US" sz="3000" b="1" dirty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i</a:t>
            </a:r>
            <a:r>
              <a:rPr lang="en-US" sz="3000" b="1" dirty="0" smtClean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t’s better</a:t>
            </a:r>
          </a:p>
          <a:p>
            <a:r>
              <a:rPr lang="en-US" sz="3000" b="1" dirty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i</a:t>
            </a:r>
            <a:r>
              <a:rPr lang="en-US" sz="3000" b="1" dirty="0" smtClean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t’s necessary</a:t>
            </a:r>
          </a:p>
          <a:p>
            <a:r>
              <a:rPr lang="en-US" sz="3000" b="1" dirty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i</a:t>
            </a:r>
            <a:r>
              <a:rPr lang="en-US" sz="3000" b="1" dirty="0" smtClean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t’s ridiculous</a:t>
            </a:r>
          </a:p>
          <a:p>
            <a:r>
              <a:rPr lang="en-US" sz="3000" b="1" dirty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i</a:t>
            </a:r>
            <a:r>
              <a:rPr lang="en-US" sz="3000" b="1" dirty="0" smtClean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t’s a shame</a:t>
            </a:r>
            <a:endParaRPr lang="en-US" sz="3000" b="1" dirty="0">
              <a:solidFill>
                <a:srgbClr val="FF0000"/>
              </a:solidFill>
              <a:latin typeface="AR CENA" pitchFamily="2" charset="0"/>
              <a:ea typeface="SullyNewYear" pitchFamily="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onabeth\Desktop\TPT\_GRAMMAR\Grammar PPT\Subjunctive PPT\Subjunctive WEIRDO PPT\TPTSubjunctive WEIRDO JPEGS\Slide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2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457200" y="2438400"/>
            <a:ext cx="4953000" cy="1524000"/>
          </a:xfrm>
        </p:spPr>
        <p:txBody>
          <a:bodyPr>
            <a:noAutofit/>
          </a:bodyPr>
          <a:lstStyle/>
          <a:p>
            <a:pPr lvl="4">
              <a:buNone/>
            </a:pPr>
            <a:r>
              <a:rPr lang="en-US" sz="3000" b="1" dirty="0" err="1" smtClean="0">
                <a:latin typeface="AR CENA" pitchFamily="2" charset="0"/>
                <a:ea typeface="SullyNewYear" pitchFamily="2" charset="0"/>
              </a:rPr>
              <a:t>pedir</a:t>
            </a:r>
            <a:r>
              <a:rPr lang="en-US" sz="3000" b="1" dirty="0" smtClean="0">
                <a:latin typeface="AR CENA" pitchFamily="2" charset="0"/>
                <a:ea typeface="SullyNewYear" pitchFamily="2" charset="0"/>
              </a:rPr>
              <a:t> (</a:t>
            </a:r>
            <a:r>
              <a:rPr lang="en-US" sz="3000" b="1" dirty="0" err="1" smtClean="0">
                <a:latin typeface="AR CENA" pitchFamily="2" charset="0"/>
                <a:ea typeface="SullyNewYear" pitchFamily="2" charset="0"/>
              </a:rPr>
              <a:t>i</a:t>
            </a:r>
            <a:r>
              <a:rPr lang="en-US" sz="3000" b="1" dirty="0" smtClean="0">
                <a:latin typeface="AR CENA" pitchFamily="2" charset="0"/>
                <a:ea typeface="SullyNewYear" pitchFamily="2" charset="0"/>
              </a:rPr>
              <a:t>)</a:t>
            </a:r>
          </a:p>
          <a:p>
            <a:pPr lvl="4">
              <a:buNone/>
            </a:pPr>
            <a:r>
              <a:rPr lang="en-US" sz="3000" b="1" dirty="0" err="1" smtClean="0">
                <a:latin typeface="AR CENA" pitchFamily="2" charset="0"/>
                <a:ea typeface="SullyNewYear" pitchFamily="2" charset="0"/>
              </a:rPr>
              <a:t>recomendar</a:t>
            </a:r>
            <a:r>
              <a:rPr lang="en-US" sz="3000" b="1" dirty="0" smtClean="0">
                <a:latin typeface="AR CENA" pitchFamily="2" charset="0"/>
                <a:ea typeface="SullyNewYear" pitchFamily="2" charset="0"/>
              </a:rPr>
              <a:t> </a:t>
            </a:r>
            <a:r>
              <a:rPr lang="en-US" sz="3000" b="1" dirty="0">
                <a:latin typeface="AR CENA" pitchFamily="2" charset="0"/>
                <a:ea typeface="SullyNewYear" pitchFamily="2" charset="0"/>
              </a:rPr>
              <a:t>(</a:t>
            </a:r>
            <a:r>
              <a:rPr lang="en-US" sz="3000" b="1" dirty="0" err="1">
                <a:latin typeface="AR CENA" pitchFamily="2" charset="0"/>
                <a:ea typeface="SullyNewYear" pitchFamily="2" charset="0"/>
              </a:rPr>
              <a:t>ie</a:t>
            </a:r>
            <a:r>
              <a:rPr lang="en-US" sz="3000" b="1" dirty="0" smtClean="0">
                <a:latin typeface="AR CENA" pitchFamily="2" charset="0"/>
                <a:ea typeface="SullyNewYear" pitchFamily="2" charset="0"/>
              </a:rPr>
              <a:t>)</a:t>
            </a:r>
          </a:p>
          <a:p>
            <a:pPr lvl="4">
              <a:buNone/>
            </a:pPr>
            <a:r>
              <a:rPr lang="en-US" sz="3000" b="1" dirty="0" err="1" smtClean="0">
                <a:latin typeface="AR CENA" pitchFamily="2" charset="0"/>
                <a:ea typeface="SullyNewYear" pitchFamily="2" charset="0"/>
              </a:rPr>
              <a:t>sugerir</a:t>
            </a:r>
            <a:r>
              <a:rPr lang="en-US" sz="3000" b="1" dirty="0" smtClean="0">
                <a:latin typeface="AR CENA" pitchFamily="2" charset="0"/>
                <a:ea typeface="SullyNewYear" pitchFamily="2" charset="0"/>
              </a:rPr>
              <a:t> (</a:t>
            </a:r>
            <a:r>
              <a:rPr lang="en-US" sz="3000" b="1" dirty="0" err="1" smtClean="0">
                <a:latin typeface="AR CENA" pitchFamily="2" charset="0"/>
                <a:ea typeface="SullyNewYear" pitchFamily="2" charset="0"/>
              </a:rPr>
              <a:t>ie</a:t>
            </a:r>
            <a:r>
              <a:rPr lang="en-US" sz="3000" b="1" dirty="0" smtClean="0">
                <a:latin typeface="AR CENA" pitchFamily="2" charset="0"/>
                <a:ea typeface="SullyNewYear" pitchFamily="2" charset="0"/>
              </a:rPr>
              <a:t>)</a:t>
            </a:r>
            <a:endParaRPr lang="en-US" sz="3000" b="1" dirty="0">
              <a:latin typeface="AR CENA" pitchFamily="2" charset="0"/>
              <a:ea typeface="SullyNewYear" pitchFamily="2" charset="0"/>
            </a:endParaRPr>
          </a:p>
        </p:txBody>
      </p:sp>
      <p:sp>
        <p:nvSpPr>
          <p:cNvPr id="4" name="Rectangle 1028"/>
          <p:cNvSpPr txBox="1">
            <a:spLocks noChangeArrowheads="1"/>
          </p:cNvSpPr>
          <p:nvPr/>
        </p:nvSpPr>
        <p:spPr>
          <a:xfrm>
            <a:off x="3429000" y="2438400"/>
            <a:ext cx="54864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57400" marR="0" lvl="4" indent="-2286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CENA" pitchFamily="2" charset="0"/>
                <a:ea typeface="SullyNewYear" pitchFamily="2" charset="0"/>
              </a:rPr>
              <a:t>to request</a:t>
            </a:r>
          </a:p>
          <a:p>
            <a:pPr marL="2057400" marR="0" lvl="4" indent="-2286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CENA" pitchFamily="2" charset="0"/>
                <a:ea typeface="SullyNewYear" pitchFamily="2" charset="0"/>
              </a:rPr>
              <a:t>to recommend</a:t>
            </a:r>
          </a:p>
          <a:p>
            <a:pPr marL="2057400" marR="0" lvl="4" indent="-2286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CENA" pitchFamily="2" charset="0"/>
                <a:ea typeface="SullyNewYear" pitchFamily="2" charset="0"/>
              </a:rPr>
              <a:t>to suggest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 CENA" pitchFamily="2" charset="0"/>
              <a:ea typeface="SullyNewYear" pitchFamily="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Yonabeth\Desktop\TPT\_GRAMMAR\Grammar PPT\Subjunctive PPT\Subjunctive WEIRDO PPT\TPTSubjunctive WEIRDO JPEGS\Slide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676400" y="2057400"/>
            <a:ext cx="4038600" cy="41910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en-US" sz="2900" b="1" dirty="0" err="1" smtClean="0">
                <a:latin typeface="AR CENA" pitchFamily="2" charset="0"/>
                <a:ea typeface="SullyNewYear" pitchFamily="2" charset="0"/>
              </a:rPr>
              <a:t>dudar</a:t>
            </a:r>
            <a:endParaRPr kumimoji="0" lang="en-US" altLang="en-U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 CENA" pitchFamily="2" charset="0"/>
              <a:ea typeface="SullyNewYear" pitchFamily="2" charset="0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en-US" sz="2900" b="1" dirty="0" err="1" smtClean="0">
                <a:latin typeface="AR CENA" pitchFamily="2" charset="0"/>
                <a:ea typeface="SullyNewYear" pitchFamily="2" charset="0"/>
              </a:rPr>
              <a:t>es</a:t>
            </a:r>
            <a:r>
              <a:rPr lang="en-US" altLang="en-US" sz="2900" b="1" dirty="0" smtClean="0">
                <a:latin typeface="AR CENA" pitchFamily="2" charset="0"/>
                <a:ea typeface="SullyNewYear" pitchFamily="2" charset="0"/>
              </a:rPr>
              <a:t> </a:t>
            </a:r>
            <a:r>
              <a:rPr lang="en-US" altLang="en-US" sz="2900" b="1" dirty="0" err="1" smtClean="0">
                <a:latin typeface="AR CENA" pitchFamily="2" charset="0"/>
                <a:ea typeface="SullyNewYear" pitchFamily="2" charset="0"/>
              </a:rPr>
              <a:t>dudoso</a:t>
            </a:r>
            <a:endParaRPr kumimoji="0" lang="en-US" altLang="en-U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 CENA" pitchFamily="2" charset="0"/>
              <a:ea typeface="SullyNewYear" pitchFamily="2" charset="0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itchFamily="2" charset="0"/>
                <a:ea typeface="SullyNewYear" pitchFamily="2" charset="0"/>
              </a:rPr>
              <a:t>no </a:t>
            </a:r>
            <a:r>
              <a:rPr kumimoji="0" lang="en-US" alt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itchFamily="2" charset="0"/>
                <a:ea typeface="SullyNewYear" pitchFamily="2" charset="0"/>
              </a:rPr>
              <a:t>creer</a:t>
            </a:r>
            <a:endParaRPr kumimoji="0" lang="en-US" altLang="en-U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 CENA" pitchFamily="2" charset="0"/>
              <a:ea typeface="SullyNewYear" pitchFamily="2" charset="0"/>
            </a:endParaRPr>
          </a:p>
          <a:p>
            <a:pPr>
              <a:buClr>
                <a:schemeClr val="accent1"/>
              </a:buClr>
              <a:buSzPct val="70000"/>
              <a:defRPr/>
            </a:pPr>
            <a:r>
              <a:rPr lang="en-US" altLang="en-US" sz="2900" b="1" dirty="0" smtClean="0">
                <a:latin typeface="AR CENA" pitchFamily="2" charset="0"/>
                <a:ea typeface="SullyNewYear" pitchFamily="2" charset="0"/>
              </a:rPr>
              <a:t>no </a:t>
            </a:r>
            <a:r>
              <a:rPr lang="en-US" altLang="en-US" sz="2900" b="1" dirty="0" err="1" smtClean="0">
                <a:latin typeface="AR CENA" pitchFamily="2" charset="0"/>
                <a:ea typeface="SullyNewYear" pitchFamily="2" charset="0"/>
              </a:rPr>
              <a:t>pensar</a:t>
            </a:r>
            <a:endParaRPr lang="en-US" altLang="en-US" sz="2900" b="1" dirty="0" smtClean="0">
              <a:latin typeface="AR CENA" pitchFamily="2" charset="0"/>
              <a:ea typeface="SullyNewYear" pitchFamily="2" charset="0"/>
            </a:endParaRPr>
          </a:p>
          <a:p>
            <a:pPr>
              <a:buClr>
                <a:schemeClr val="accent1"/>
              </a:buClr>
              <a:buSzPct val="70000"/>
              <a:defRPr/>
            </a:pPr>
            <a:r>
              <a:rPr lang="en-US" altLang="en-US" sz="2900" b="1" dirty="0" smtClean="0">
                <a:latin typeface="AR CENA" pitchFamily="2" charset="0"/>
                <a:ea typeface="SullyNewYear" pitchFamily="2" charset="0"/>
              </a:rPr>
              <a:t>no </a:t>
            </a:r>
            <a:r>
              <a:rPr lang="en-US" altLang="en-US" sz="2900" b="1" dirty="0" err="1" smtClean="0">
                <a:latin typeface="AR CENA" pitchFamily="2" charset="0"/>
                <a:ea typeface="SullyNewYear" pitchFamily="2" charset="0"/>
              </a:rPr>
              <a:t>estar</a:t>
            </a:r>
            <a:r>
              <a:rPr lang="en-US" altLang="en-US" sz="2900" b="1" dirty="0" smtClean="0">
                <a:latin typeface="AR CENA" pitchFamily="2" charset="0"/>
                <a:ea typeface="SullyNewYear" pitchFamily="2" charset="0"/>
              </a:rPr>
              <a:t> </a:t>
            </a:r>
            <a:r>
              <a:rPr lang="en-US" altLang="en-US" sz="2900" b="1" dirty="0" err="1" smtClean="0">
                <a:latin typeface="AR CENA" pitchFamily="2" charset="0"/>
                <a:ea typeface="SullyNewYear" pitchFamily="2" charset="0"/>
              </a:rPr>
              <a:t>seguro</a:t>
            </a:r>
            <a:r>
              <a:rPr lang="en-US" altLang="en-US" sz="2900" b="1" dirty="0" smtClean="0">
                <a:latin typeface="AR CENA" pitchFamily="2" charset="0"/>
                <a:ea typeface="SullyNewYear" pitchFamily="2" charset="0"/>
              </a:rPr>
              <a:t>(a) de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en-US" sz="2900" b="1" dirty="0" smtClean="0">
                <a:latin typeface="AR CENA" pitchFamily="2" charset="0"/>
                <a:ea typeface="SullyNewYear" pitchFamily="2" charset="0"/>
              </a:rPr>
              <a:t>no </a:t>
            </a:r>
            <a:r>
              <a:rPr lang="en-US" altLang="en-US" sz="2900" b="1" dirty="0" err="1" smtClean="0">
                <a:latin typeface="AR CENA" pitchFamily="2" charset="0"/>
                <a:ea typeface="SullyNewYear" pitchFamily="2" charset="0"/>
              </a:rPr>
              <a:t>es</a:t>
            </a:r>
            <a:r>
              <a:rPr lang="en-US" altLang="en-US" sz="2900" b="1" dirty="0" smtClean="0">
                <a:latin typeface="AR CENA" pitchFamily="2" charset="0"/>
                <a:ea typeface="SullyNewYear" pitchFamily="2" charset="0"/>
              </a:rPr>
              <a:t> </a:t>
            </a:r>
            <a:r>
              <a:rPr lang="en-US" altLang="en-US" sz="2900" b="1" dirty="0" err="1" smtClean="0">
                <a:latin typeface="AR CENA" pitchFamily="2" charset="0"/>
                <a:ea typeface="SullyNewYear" pitchFamily="2" charset="0"/>
              </a:rPr>
              <a:t>cierto</a:t>
            </a:r>
            <a:endParaRPr kumimoji="0" lang="en-US" altLang="en-U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 CENA" pitchFamily="2" charset="0"/>
              <a:ea typeface="SullyNewYear" pitchFamily="2" charset="0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en-US" sz="2900" b="1" dirty="0" smtClean="0">
                <a:latin typeface="AR CENA" pitchFamily="2" charset="0"/>
                <a:ea typeface="SullyNewYear" pitchFamily="2" charset="0"/>
              </a:rPr>
              <a:t>n</a:t>
            </a:r>
            <a:r>
              <a:rPr lang="en-US" altLang="en-US" sz="2900" b="1" noProof="0" dirty="0" smtClean="0">
                <a:latin typeface="AR CENA" pitchFamily="2" charset="0"/>
                <a:ea typeface="SullyNewYear" pitchFamily="2" charset="0"/>
              </a:rPr>
              <a:t>o </a:t>
            </a:r>
            <a:r>
              <a:rPr lang="en-US" altLang="en-US" sz="2900" b="1" noProof="0" dirty="0" err="1" smtClean="0">
                <a:latin typeface="AR CENA" pitchFamily="2" charset="0"/>
                <a:ea typeface="SullyNewYear" pitchFamily="2" charset="0"/>
              </a:rPr>
              <a:t>es</a:t>
            </a:r>
            <a:r>
              <a:rPr lang="en-US" altLang="en-US" sz="2900" b="1" noProof="0" dirty="0" smtClean="0">
                <a:latin typeface="AR CENA" pitchFamily="2" charset="0"/>
                <a:ea typeface="SullyNewYear" pitchFamily="2" charset="0"/>
              </a:rPr>
              <a:t> </a:t>
            </a:r>
            <a:r>
              <a:rPr lang="en-US" altLang="en-US" sz="2900" b="1" noProof="0" dirty="0" err="1" smtClean="0">
                <a:latin typeface="AR CENA" pitchFamily="2" charset="0"/>
                <a:ea typeface="SullyNewYear" pitchFamily="2" charset="0"/>
              </a:rPr>
              <a:t>verdad</a:t>
            </a:r>
            <a:endParaRPr lang="en-US" altLang="en-US" sz="2900" b="1" noProof="0" dirty="0" smtClean="0">
              <a:latin typeface="AR CENA" pitchFamily="2" charset="0"/>
              <a:ea typeface="SullyNewYear" pitchFamily="2" charset="0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 CENA" pitchFamily="2" charset="0"/>
              <a:ea typeface="SullyNewYear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2151" y="2100114"/>
            <a:ext cx="425664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to doubt</a:t>
            </a:r>
          </a:p>
          <a:p>
            <a:r>
              <a:rPr lang="en-US" sz="3100" b="1" dirty="0" smtClean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it’s doubtful</a:t>
            </a:r>
          </a:p>
          <a:p>
            <a:r>
              <a:rPr lang="en-US" sz="3100" b="1" dirty="0" smtClean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not to believe</a:t>
            </a:r>
          </a:p>
          <a:p>
            <a:r>
              <a:rPr lang="en-US" sz="3100" b="1" dirty="0" smtClean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not to think</a:t>
            </a:r>
          </a:p>
          <a:p>
            <a:r>
              <a:rPr lang="en-US" sz="3100" b="1" dirty="0" smtClean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not to be sure</a:t>
            </a:r>
          </a:p>
          <a:p>
            <a:r>
              <a:rPr lang="en-US" sz="3100" b="1" dirty="0" smtClean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it’s not true</a:t>
            </a:r>
          </a:p>
          <a:p>
            <a:r>
              <a:rPr lang="en-US" sz="3100" b="1" dirty="0" smtClean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it’s not true</a:t>
            </a:r>
          </a:p>
          <a:p>
            <a:endParaRPr lang="en-US" sz="3200" b="1" dirty="0" smtClean="0">
              <a:solidFill>
                <a:srgbClr val="FF0000"/>
              </a:solidFill>
              <a:latin typeface="AR CENA" pitchFamily="2" charset="0"/>
              <a:ea typeface="SullyNewYear" pitchFamily="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onabeth\Desktop\TPT\_GRAMMAR\Grammar PPT\Subjunctive PPT\Subjunctive WEIRDO PPT\TPTSubjunctive WEIRDO JPEGS\Slide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Yonabeth\Desktop\TPT\_GRAMMAR\Grammar PPT\Subjunctive PPT\Subjunctive WEIRDO PPT\TPTSubjunctive WEIRDO JPEGS\Slide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Yonabeth\Desktop\TPT\_GRAMMAR\Grammar PPT\Subjunctive PPT\Subjunctive WEIRDO PPT\TPTSubjunctive WEIRDO JPEGS\Slide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16764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D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1828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pueda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971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R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3505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viva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24213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W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24213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4876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saque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561373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I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58160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jueguen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764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971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561373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5" grpId="0"/>
      <p:bldP spid="8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Yonabeth\Desktop\TPT\_GRAMMAR\Grammar PPT\Subjunctive PPT\Subjunctive WEIRDO PPT\TPTSubjunctive WEIRDO JPEGS\Slide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Yonabeth\Desktop\TPT\_GRAMMAR\Grammar PPT\Subjunctive PPT\Subjunctive WEIRDO PPT\TPTSubjunctive WEIRDO JPEGS\Slide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16764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W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6764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209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vayamos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971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I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971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3124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estudies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24213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W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24213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4495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coman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561373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O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561373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0" y="58674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llueva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El </a:t>
            </a:r>
            <a:r>
              <a:rPr lang="en-US" dirty="0" err="1">
                <a:solidFill>
                  <a:srgbClr val="FF0000"/>
                </a:solidFill>
              </a:rPr>
              <a:t>Indicativo</a:t>
            </a:r>
            <a:r>
              <a:rPr lang="en-US" dirty="0">
                <a:solidFill>
                  <a:srgbClr val="FF0000"/>
                </a:solidFill>
              </a:rPr>
              <a:t> contra el </a:t>
            </a:r>
            <a:r>
              <a:rPr lang="en-US" dirty="0" err="1">
                <a:solidFill>
                  <a:srgbClr val="FF0000"/>
                </a:solidFill>
              </a:rPr>
              <a:t>Subjuntivo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000" dirty="0" err="1"/>
              <a:t>Describa</a:t>
            </a:r>
            <a:r>
              <a:rPr lang="en-US" sz="5000" dirty="0"/>
              <a:t> </a:t>
            </a:r>
            <a:r>
              <a:rPr lang="en-US" sz="5000" dirty="0" err="1"/>
              <a:t>las</a:t>
            </a:r>
            <a:r>
              <a:rPr lang="en-US" sz="5000" dirty="0"/>
              <a:t> </a:t>
            </a:r>
            <a:r>
              <a:rPr lang="en-US" sz="5000" dirty="0" err="1"/>
              <a:t>características</a:t>
            </a:r>
            <a:r>
              <a:rPr lang="en-US" sz="5000" dirty="0"/>
              <a:t> </a:t>
            </a:r>
            <a:r>
              <a:rPr lang="en-US" sz="5000" dirty="0" err="1"/>
              <a:t>principales</a:t>
            </a:r>
            <a:r>
              <a:rPr lang="en-US" sz="5000" dirty="0"/>
              <a:t> de la </a:t>
            </a:r>
            <a:r>
              <a:rPr lang="en-US" sz="5000" dirty="0" err="1"/>
              <a:t>personalidad</a:t>
            </a:r>
            <a:r>
              <a:rPr lang="en-US" sz="5000" dirty="0"/>
              <a:t> de </a:t>
            </a:r>
            <a:r>
              <a:rPr lang="en-US" sz="5000" dirty="0" err="1"/>
              <a:t>una</a:t>
            </a:r>
            <a:r>
              <a:rPr lang="en-US" sz="5000" dirty="0"/>
              <a:t> </a:t>
            </a:r>
            <a:r>
              <a:rPr lang="en-US" sz="5000" dirty="0" err="1" smtClean="0"/>
              <a:t>mujer</a:t>
            </a:r>
            <a:r>
              <a:rPr lang="en-US" sz="5000" dirty="0" smtClean="0"/>
              <a:t>.</a:t>
            </a:r>
            <a:endParaRPr lang="en-US" sz="5000" dirty="0">
              <a:solidFill>
                <a:schemeClr val="tx2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0330" r="203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0748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Yonabeth\Desktop\TPT\_GRAMMAR\Grammar PPT\Subjunctive PPT\Subjunctive WEIRDO PPT\TPTSubjunctive WEIRDO JPEGS\Slide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Yonabeth\Desktop\TPT\_GRAMMAR\Grammar PPT\Subjunctive PPT\Subjunctive WEIRDO PPT\TPTSubjunctive WEIRDO JPEGS\Slide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16764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E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1828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haya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3124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tenga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24213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I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4876800"/>
            <a:ext cx="2209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   se </a:t>
            </a:r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laven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61373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R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5638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6273225"/>
            <a:ext cx="2286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   </a:t>
            </a:r>
            <a:r>
              <a:rPr lang="en-US" sz="2700" b="1" dirty="0" err="1" smtClean="0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durmamos</a:t>
            </a:r>
            <a:endParaRPr lang="en-US" sz="27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17526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971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W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971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2672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6" grpId="0"/>
      <p:bldP spid="5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Yonabeth\Desktop\TPT\_GRAMMAR\Grammar PPT\Subjunctive PPT\Subjunctive WEIRDO PPT\TPTSubjunctive WEIRDO JPEGS\Slide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Yonabeth\Desktop\TPT\_GRAMMAR\Grammar PPT\Subjunctive PPT\Subjunctive WEIRDO PPT\TPTSubjunctive WEIRDO JPEGS\Slide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16764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I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2209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esté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971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D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3505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me </a:t>
            </a:r>
            <a:r>
              <a:rPr lang="en-US" sz="3100" b="1" dirty="0" err="1" smtClean="0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despierte</a:t>
            </a:r>
            <a:endParaRPr lang="en-US" sz="31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24213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E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4876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hagan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561373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R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62732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visitemos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971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2672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5638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7" grpId="0" build="allAtOnce"/>
      <p:bldP spid="8" grpId="0" build="allAtOnce"/>
      <p:bldP spid="10" grpId="0"/>
      <p:bldP spid="11" grpId="0"/>
      <p:bldP spid="13" grpId="0"/>
      <p:bldP spid="14" grpId="0"/>
      <p:bldP spid="3" grpId="0"/>
      <p:bldP spid="6" grpId="0"/>
      <p:bldP spid="9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Yonabeth\Desktop\TPT\_GRAMMAR\Grammar PPT\Subjunctive PPT\Subjunctive WEIRDO PPT\TPTSubjunctive WEIRDO JPEGS\Slide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Yonabeth\Desktop\TPT\_GRAMMAR\Grammar PPT\Subjunctive PPT\Subjunctive WEIRDO PPT\TPTSubjunctive WEIRDO JPEGS\Slide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16764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D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6764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209800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almuerces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971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W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971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3505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traigan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24213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W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2672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4876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practique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561373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O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5638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6AF303"/>
              </a:solidFill>
              <a:latin typeface="TattletotheChunky" pitchFamily="2" charset="0"/>
              <a:ea typeface="TattletotheChunky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5892225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 smtClean="0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nos</a:t>
            </a:r>
            <a:r>
              <a:rPr lang="en-US" sz="2700" b="1" dirty="0" smtClean="0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divirtamos</a:t>
            </a:r>
            <a:endParaRPr lang="en-US" sz="27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Yonabeth\Desktop\TPT\_GRAMMAR\Grammar PPT\Subjunctive PPT\Subjunctive WEIRDO PPT\TPTSubjunctive WEIRDO JPEGS\Slide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3733800"/>
            <a:ext cx="3657600" cy="2362200"/>
          </a:xfrm>
          <a:prstGeom prst="rect">
            <a:avLst/>
          </a:prstGeom>
        </p:spPr>
        <p:txBody>
          <a:bodyPr/>
          <a:lstStyle/>
          <a:p>
            <a:pPr marL="274320" marR="0" lvl="0" indent="-274320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en-US" sz="2400" b="1" dirty="0" err="1" smtClean="0">
                <a:latin typeface="Franklin Gothic Demi" pitchFamily="34" charset="0"/>
                <a:cs typeface="Aharoni" pitchFamily="2" charset="-79"/>
              </a:rPr>
              <a:t>Dudar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Demi" pitchFamily="34" charset="0"/>
              <a:cs typeface="Aharoni" pitchFamily="2" charset="-79"/>
            </a:endParaRPr>
          </a:p>
          <a:p>
            <a:pPr marL="274320" marR="0" lvl="0" indent="-274320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en-US" sz="2400" b="1" dirty="0" smtClean="0">
                <a:latin typeface="Franklin Gothic Demi" pitchFamily="34" charset="0"/>
                <a:cs typeface="Aharoni" pitchFamily="2" charset="-79"/>
              </a:rPr>
              <a:t>Es </a:t>
            </a:r>
            <a:r>
              <a:rPr lang="en-US" altLang="en-US" sz="2400" b="1" dirty="0" err="1" smtClean="0">
                <a:latin typeface="Franklin Gothic Demi" pitchFamily="34" charset="0"/>
                <a:cs typeface="Aharoni" pitchFamily="2" charset="-79"/>
              </a:rPr>
              <a:t>dudoso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Demi" pitchFamily="34" charset="0"/>
              <a:cs typeface="Aharoni" pitchFamily="2" charset="-79"/>
            </a:endParaRPr>
          </a:p>
          <a:p>
            <a:pPr marL="274320" marR="0" lvl="0" indent="-274320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en-US" sz="2400" b="1" dirty="0" smtClean="0">
                <a:latin typeface="Franklin Gothic Demi" pitchFamily="34" charset="0"/>
                <a:cs typeface="Aharoni" pitchFamily="2" charset="-79"/>
              </a:rPr>
              <a:t>NO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cs typeface="Aharoni" pitchFamily="2" charset="-79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cs typeface="Aharoni" pitchFamily="2" charset="-79"/>
              </a:rPr>
              <a:t>creer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Demi" pitchFamily="34" charset="0"/>
              <a:cs typeface="Aharoni" pitchFamily="2" charset="-79"/>
            </a:endParaRPr>
          </a:p>
          <a:p>
            <a:pPr marL="274320" marR="0" lvl="0" indent="-274320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en-US" sz="2400" b="1" dirty="0" smtClean="0">
                <a:latin typeface="Franklin Gothic Demi" pitchFamily="34" charset="0"/>
                <a:cs typeface="Aharoni" pitchFamily="2" charset="-79"/>
              </a:rPr>
              <a:t>NO </a:t>
            </a:r>
            <a:r>
              <a:rPr lang="en-US" altLang="en-US" sz="2400" b="1" dirty="0" err="1" smtClean="0">
                <a:latin typeface="Franklin Gothic Demi" pitchFamily="34" charset="0"/>
                <a:cs typeface="Aharoni" pitchFamily="2" charset="-79"/>
              </a:rPr>
              <a:t>es</a:t>
            </a:r>
            <a:r>
              <a:rPr lang="en-US" altLang="en-US" sz="2400" b="1" dirty="0" smtClean="0">
                <a:latin typeface="Franklin Gothic Demi" pitchFamily="34" charset="0"/>
                <a:cs typeface="Aharoni" pitchFamily="2" charset="-79"/>
              </a:rPr>
              <a:t> </a:t>
            </a:r>
            <a:r>
              <a:rPr lang="en-US" altLang="en-US" sz="2400" b="1" dirty="0" err="1" smtClean="0">
                <a:latin typeface="Franklin Gothic Demi" pitchFamily="34" charset="0"/>
                <a:cs typeface="Aharoni" pitchFamily="2" charset="-79"/>
              </a:rPr>
              <a:t>cierto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Demi" pitchFamily="34" charset="0"/>
              <a:cs typeface="Aharoni" pitchFamily="2" charset="-79"/>
            </a:endParaRPr>
          </a:p>
          <a:p>
            <a:pPr marL="274320" marR="0" lvl="0" indent="-274320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en-US" sz="2400" b="1" dirty="0" smtClean="0">
                <a:latin typeface="Franklin Gothic Demi" pitchFamily="34" charset="0"/>
                <a:cs typeface="Aharoni" pitchFamily="2" charset="-79"/>
              </a:rPr>
              <a:t>NO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cs typeface="Aharoni" pitchFamily="2" charset="-79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cs typeface="Aharoni" pitchFamily="2" charset="-79"/>
              </a:rPr>
              <a:t>estar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cs typeface="Aharoni" pitchFamily="2" charset="-79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cs typeface="Aharoni" pitchFamily="2" charset="-79"/>
              </a:rPr>
              <a:t>seguro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cs typeface="Aharoni" pitchFamily="2" charset="-79"/>
              </a:rPr>
              <a:t>(a)  de</a:t>
            </a:r>
          </a:p>
          <a:p>
            <a:pPr marL="274320" marR="0" lvl="0" indent="-274320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en-US" sz="2400" b="1" noProof="0" dirty="0" smtClean="0">
                <a:latin typeface="Franklin Gothic Demi" pitchFamily="34" charset="0"/>
                <a:cs typeface="Aharoni" pitchFamily="2" charset="-79"/>
              </a:rPr>
              <a:t>NO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cs typeface="Aharoni" pitchFamily="2" charset="-79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cs typeface="Aharoni" pitchFamily="2" charset="-79"/>
              </a:rPr>
              <a:t>pensar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Demi" pitchFamily="34" charset="0"/>
              <a:cs typeface="Aharoni" pitchFamily="2" charset="-79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943600" y="3810000"/>
            <a:ext cx="3200400" cy="2590800"/>
          </a:xfrm>
          <a:prstGeom prst="rect">
            <a:avLst/>
          </a:prstGeom>
        </p:spPr>
        <p:txBody>
          <a:bodyPr/>
          <a:lstStyle/>
          <a:p>
            <a:pPr marL="274320" marR="0" lvl="0" indent="-274320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en-US" sz="2400" b="1" dirty="0" smtClean="0">
                <a:latin typeface="Franklin Gothic Demi" pitchFamily="34" charset="0"/>
                <a:cs typeface="Aharoni" pitchFamily="2" charset="-79"/>
              </a:rPr>
              <a:t>NO </a:t>
            </a:r>
            <a:r>
              <a:rPr lang="en-US" altLang="en-US" sz="2400" b="1" dirty="0" err="1" smtClean="0">
                <a:latin typeface="Franklin Gothic Demi" pitchFamily="34" charset="0"/>
                <a:cs typeface="Aharoni" pitchFamily="2" charset="-79"/>
              </a:rPr>
              <a:t>dudar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Demi" pitchFamily="34" charset="0"/>
              <a:cs typeface="Aharoni" pitchFamily="2" charset="-79"/>
            </a:endParaRPr>
          </a:p>
          <a:p>
            <a:pPr marL="274320" marR="0" lvl="0" indent="-274320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en-US" sz="2400" b="1" dirty="0" smtClean="0">
                <a:latin typeface="Franklin Gothic Demi" pitchFamily="34" charset="0"/>
                <a:cs typeface="Aharoni" pitchFamily="2" charset="-79"/>
              </a:rPr>
              <a:t>NO </a:t>
            </a:r>
            <a:r>
              <a:rPr lang="en-US" altLang="en-US" sz="2400" b="1" dirty="0" err="1" smtClean="0">
                <a:latin typeface="Franklin Gothic Demi" pitchFamily="34" charset="0"/>
                <a:cs typeface="Aharoni" pitchFamily="2" charset="-79"/>
              </a:rPr>
              <a:t>es</a:t>
            </a:r>
            <a:r>
              <a:rPr lang="en-US" altLang="en-US" sz="2400" b="1" dirty="0" smtClean="0">
                <a:latin typeface="Franklin Gothic Demi" pitchFamily="34" charset="0"/>
                <a:cs typeface="Aharoni" pitchFamily="2" charset="-79"/>
              </a:rPr>
              <a:t> </a:t>
            </a:r>
            <a:r>
              <a:rPr lang="en-US" altLang="en-US" sz="2400" b="1" dirty="0" err="1" smtClean="0">
                <a:latin typeface="Franklin Gothic Demi" pitchFamily="34" charset="0"/>
                <a:cs typeface="Aharoni" pitchFamily="2" charset="-79"/>
              </a:rPr>
              <a:t>dudoso</a:t>
            </a:r>
            <a:endParaRPr lang="en-US" altLang="en-US" sz="2400" b="1" dirty="0" smtClean="0">
              <a:latin typeface="Franklin Gothic Demi" pitchFamily="34" charset="0"/>
              <a:cs typeface="Aharoni" pitchFamily="2" charset="-79"/>
            </a:endParaRPr>
          </a:p>
          <a:p>
            <a:pPr marL="274320" marR="0" lvl="0" indent="-274320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en-US" sz="2400" b="1" noProof="0" dirty="0" smtClean="0">
                <a:latin typeface="Franklin Gothic Demi" pitchFamily="34" charset="0"/>
                <a:cs typeface="Aharoni" pitchFamily="2" charset="-79"/>
              </a:rPr>
              <a:t>CREER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Demi" pitchFamily="34" charset="0"/>
              <a:cs typeface="Aharoni" pitchFamily="2" charset="-79"/>
            </a:endParaRPr>
          </a:p>
          <a:p>
            <a:pPr marL="274320" marR="0" lvl="0" indent="-274320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en-US" sz="2400" b="1" dirty="0" smtClean="0">
                <a:latin typeface="Franklin Gothic Demi" pitchFamily="34" charset="0"/>
                <a:cs typeface="Aharoni" pitchFamily="2" charset="-79"/>
              </a:rPr>
              <a:t>ES </a:t>
            </a:r>
            <a:r>
              <a:rPr lang="en-US" altLang="en-US" sz="2400" b="1" dirty="0" err="1" smtClean="0">
                <a:latin typeface="Franklin Gothic Demi" pitchFamily="34" charset="0"/>
                <a:cs typeface="Aharoni" pitchFamily="2" charset="-79"/>
              </a:rPr>
              <a:t>cierto</a:t>
            </a:r>
            <a:endParaRPr lang="en-US" altLang="en-US" sz="2400" b="1" dirty="0" smtClean="0">
              <a:latin typeface="Franklin Gothic Demi" pitchFamily="34" charset="0"/>
              <a:cs typeface="Aharoni" pitchFamily="2" charset="-79"/>
            </a:endParaRPr>
          </a:p>
          <a:p>
            <a:pPr marL="274320" marR="0" lvl="0" indent="-274320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cs typeface="Aharoni" pitchFamily="2" charset="-79"/>
              </a:rPr>
              <a:t>ESTAR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cs typeface="Aharoni" pitchFamily="2" charset="-79"/>
              </a:rPr>
              <a:t>seguro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cs typeface="Aharoni" pitchFamily="2" charset="-79"/>
              </a:rPr>
              <a:t>(a)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cs typeface="Aharoni" pitchFamily="2" charset="-79"/>
              </a:rPr>
              <a:t> de</a:t>
            </a:r>
          </a:p>
          <a:p>
            <a:pPr marL="274320" marR="0" lvl="0" indent="-274320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en-US" sz="2400" b="1" baseline="0" dirty="0" smtClean="0">
                <a:latin typeface="Franklin Gothic Demi" pitchFamily="34" charset="0"/>
                <a:cs typeface="Aharoni" pitchFamily="2" charset="-79"/>
              </a:rPr>
              <a:t>PENSAR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Demi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/>
      <p:bldP spid="4" grpId="0" bldLvl="5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Yonabeth\Desktop\TPT\_GRAMMAR\Grammar PPT\Subjunctive PPT\Subjunctive WEIRDO PPT\TPTSubjunctive WEIRDO JPEGS\Slide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Yonabeth\Desktop\TPT\_GRAMMAR\Grammar PPT\Subjunctive PPT\Subjunctive WEIRDO PPT\TPTSubjunctive WEIRDO JPEGS\Slide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8200" y="2057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canto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3124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es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4419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sea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5638800"/>
            <a:ext cx="1981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vayamos</a:t>
            </a:r>
            <a:endParaRPr lang="en-US" sz="29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Yonabeth\Desktop\TPT\_GRAMMAR\Grammar PPT\Subjunctive PPT\Subjunctive WEIRDO PPT\TPTSubjunctive WEIRDO JPEGS\Slide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8200" y="20060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sepa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31242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tengas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43682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haga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56388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compran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 Indicativo contra el Subjuntivo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0615" r="20615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5715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_tradnl" sz="3600" dirty="0" smtClean="0">
                <a:solidFill>
                  <a:srgbClr val="0000FF"/>
                </a:solidFill>
              </a:rPr>
              <a:t>Don Indicativo</a:t>
            </a:r>
          </a:p>
          <a:p>
            <a:r>
              <a:rPr lang="es-ES_tradnl" sz="3600" dirty="0" smtClean="0">
                <a:solidFill>
                  <a:srgbClr val="000000"/>
                </a:solidFill>
              </a:rPr>
              <a:t>Muy serio y formal</a:t>
            </a:r>
          </a:p>
          <a:p>
            <a:r>
              <a:rPr lang="es-ES_tradnl" sz="3600" dirty="0" smtClean="0">
                <a:solidFill>
                  <a:srgbClr val="000000"/>
                </a:solidFill>
              </a:rPr>
              <a:t>Habla mucho de lo que piensa, lo que sabe</a:t>
            </a:r>
          </a:p>
          <a:p>
            <a:r>
              <a:rPr lang="es-ES_tradnl" sz="3600" dirty="0" smtClean="0">
                <a:solidFill>
                  <a:srgbClr val="000000"/>
                </a:solidFill>
              </a:rPr>
              <a:t>Le encanta la informaci</a:t>
            </a:r>
            <a:r>
              <a:rPr lang="es-ES_tradnl" sz="3600" dirty="0" smtClean="0">
                <a:solidFill>
                  <a:srgbClr val="000000"/>
                </a:solidFill>
              </a:rPr>
              <a:t>ón</a:t>
            </a:r>
          </a:p>
          <a:p>
            <a:r>
              <a:rPr lang="es-ES_tradnl" sz="3600" dirty="0" smtClean="0">
                <a:solidFill>
                  <a:srgbClr val="000000"/>
                </a:solidFill>
              </a:rPr>
              <a:t>Le gusta hablar de los hechos del pasado y del futuro</a:t>
            </a:r>
          </a:p>
          <a:p>
            <a:r>
              <a:rPr lang="es-ES_tradnl" sz="3600" dirty="0" smtClean="0">
                <a:solidFill>
                  <a:srgbClr val="000000"/>
                </a:solidFill>
              </a:rPr>
              <a:t>Tiene sus pies en la tierra</a:t>
            </a:r>
            <a:endParaRPr lang="es-ES_tradnl" sz="3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077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Yonabeth\Desktop\TPT\_GRAMMAR\Grammar PPT\Subjunctive PPT\Subjunctive WEIRDO PPT\TPTSubjunctive WEIRDO JPEGS\Slide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19600" y="2006025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reciba</a:t>
            </a:r>
            <a:r>
              <a:rPr lang="en-US" sz="3200" b="1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_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3124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están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4419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llegue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5638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bailas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Yonabeth\Desktop\TPT\PPTs\Grammar PPT\TPTSubjunctive PPT\TPTSubjunctive WEIRDO PPT\Slide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Yonabeth\Desktop\TPT\PPTs\Grammar PPT\TPTSubjunctive PPT\TPTSubjunctive WEIRDO PPT\Slide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Yonabeth\Desktop\TPT\_GRAMMAR\Grammar PPT\Subjunctive PPT\Subjunctive WEIRDO PPT\TPTSubjunctive WEIRDO JPEGS\Slide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81400" y="20060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venir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3124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estudiar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4419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escribas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5638800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escuchemos</a:t>
            </a:r>
            <a:endParaRPr lang="en-US" sz="30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Yonabeth\Desktop\TPT\_GRAMMAR\Grammar PPT\Subjunctive PPT\Subjunctive WEIRDO PPT\TPTSubjunctive WEIRDO JPEGS\Slide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62400" y="2006025"/>
            <a:ext cx="2057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comprenda</a:t>
            </a:r>
            <a:endParaRPr lang="en-US" sz="27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3124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almorzar</a:t>
            </a:r>
            <a:endParaRPr lang="en-US" sz="28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4419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servir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5638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esté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Yonabeth\Desktop\TPT\_GRAMMAR\Grammar PPT\Subjunctive PPT\Subjunctive WEIRDO PPT\TPTSubjunctive WEIRDO JPEGS\Slide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6600" y="200602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te</a:t>
            </a:r>
            <a:r>
              <a:rPr lang="en-US" sz="3200" b="1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diviertas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31490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leer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4419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correr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56388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recibir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Yonabeth\Desktop\TPT\_GRAMMAR\Grammar PPT\Subjunctive PPT\Subjunctive WEIRDO PPT\TPTSubjunctive WEIRDO JPEGS\Slide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Yonabeth\Desktop\TPT\PPTs\Grammar PPT\TPTSubjunctive PPT\TPTSubjunctive WEIRDO PPT\Slide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El </a:t>
            </a:r>
            <a:r>
              <a:rPr lang="en-US" dirty="0" err="1">
                <a:solidFill>
                  <a:srgbClr val="FF0000"/>
                </a:solidFill>
              </a:rPr>
              <a:t>Indicativo</a:t>
            </a:r>
            <a:r>
              <a:rPr lang="en-US" dirty="0">
                <a:solidFill>
                  <a:srgbClr val="FF0000"/>
                </a:solidFill>
              </a:rPr>
              <a:t> contra el </a:t>
            </a:r>
            <a:r>
              <a:rPr lang="en-US" dirty="0" err="1">
                <a:solidFill>
                  <a:srgbClr val="FF0000"/>
                </a:solidFill>
              </a:rPr>
              <a:t>Subjuntivo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5720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00FF"/>
                </a:solidFill>
              </a:rPr>
              <a:t>Do</a:t>
            </a:r>
            <a:r>
              <a:rPr lang="en-US" sz="3200" dirty="0" smtClean="0">
                <a:solidFill>
                  <a:srgbClr val="0000FF"/>
                </a:solidFill>
              </a:rPr>
              <a:t>ña </a:t>
            </a:r>
            <a:r>
              <a:rPr lang="en-US" sz="3200" dirty="0" err="1" smtClean="0">
                <a:solidFill>
                  <a:srgbClr val="0000FF"/>
                </a:solidFill>
              </a:rPr>
              <a:t>Subjuntiva</a:t>
            </a:r>
            <a:endParaRPr lang="en-US" sz="3200" dirty="0" smtClean="0">
              <a:solidFill>
                <a:srgbClr val="0000FF"/>
              </a:solidFill>
            </a:endParaRPr>
          </a:p>
          <a:p>
            <a:r>
              <a:rPr lang="en-US" sz="3200" dirty="0" err="1" smtClean="0"/>
              <a:t>Habladora</a:t>
            </a:r>
            <a:endParaRPr lang="en-US" sz="3200" dirty="0" smtClean="0"/>
          </a:p>
          <a:p>
            <a:r>
              <a:rPr lang="en-US" sz="3200" dirty="0" err="1"/>
              <a:t>Positiva</a:t>
            </a:r>
            <a:r>
              <a:rPr lang="en-US" sz="3200" dirty="0"/>
              <a:t>, </a:t>
            </a:r>
            <a:r>
              <a:rPr lang="en-US" sz="3200" dirty="0" err="1" smtClean="0"/>
              <a:t>optimista</a:t>
            </a:r>
            <a:endParaRPr lang="en-US" sz="3200" dirty="0" smtClean="0"/>
          </a:p>
          <a:p>
            <a:r>
              <a:rPr lang="en-US" sz="3200" dirty="0" err="1" smtClean="0"/>
              <a:t>Cuenta</a:t>
            </a:r>
            <a:r>
              <a:rPr lang="en-US" sz="3200" dirty="0" smtClean="0"/>
              <a:t> de </a:t>
            </a:r>
            <a:r>
              <a:rPr lang="en-US" sz="3200" dirty="0" err="1" smtClean="0"/>
              <a:t>sus</a:t>
            </a:r>
            <a:r>
              <a:rPr lang="en-US" sz="3200" dirty="0" smtClean="0"/>
              <a:t> </a:t>
            </a:r>
            <a:r>
              <a:rPr lang="en-US" sz="3200" dirty="0" err="1" smtClean="0"/>
              <a:t>sentimientos</a:t>
            </a:r>
            <a:r>
              <a:rPr lang="en-US" sz="3200" dirty="0" smtClean="0"/>
              <a:t>, </a:t>
            </a:r>
            <a:r>
              <a:rPr lang="en-US" sz="3200" dirty="0" err="1" smtClean="0"/>
              <a:t>gustos</a:t>
            </a:r>
            <a:endParaRPr lang="en-US" sz="3200" dirty="0" smtClean="0"/>
          </a:p>
          <a:p>
            <a:r>
              <a:rPr lang="en-US" sz="3200" dirty="0" err="1" smtClean="0"/>
              <a:t>Influye</a:t>
            </a:r>
            <a:r>
              <a:rPr lang="en-US" sz="3200" dirty="0" smtClean="0"/>
              <a:t> los </a:t>
            </a:r>
            <a:r>
              <a:rPr lang="en-US" sz="3200" dirty="0" err="1" smtClean="0"/>
              <a:t>demás</a:t>
            </a:r>
            <a:endParaRPr lang="en-US" sz="3200" dirty="0" smtClean="0"/>
          </a:p>
          <a:p>
            <a:r>
              <a:rPr lang="en-US" sz="3200" dirty="0" err="1" smtClean="0"/>
              <a:t>Sabe</a:t>
            </a:r>
            <a:r>
              <a:rPr lang="en-US" sz="3200" dirty="0" smtClean="0"/>
              <a:t> </a:t>
            </a:r>
            <a:r>
              <a:rPr lang="en-US" sz="3200" dirty="0" err="1" smtClean="0"/>
              <a:t>ver</a:t>
            </a:r>
            <a:r>
              <a:rPr lang="en-US" sz="3200" dirty="0" smtClean="0"/>
              <a:t> el </a:t>
            </a:r>
            <a:r>
              <a:rPr lang="en-US" sz="3200" dirty="0" err="1" smtClean="0"/>
              <a:t>futuro</a:t>
            </a:r>
            <a:endParaRPr lang="en-US" sz="3200" dirty="0" smtClean="0"/>
          </a:p>
          <a:p>
            <a:r>
              <a:rPr lang="en-US" sz="3200" dirty="0" smtClean="0"/>
              <a:t>Le </a:t>
            </a:r>
            <a:r>
              <a:rPr lang="en-US" sz="3200" dirty="0" err="1" smtClean="0"/>
              <a:t>encanta</a:t>
            </a:r>
            <a:r>
              <a:rPr lang="en-US" sz="3200" dirty="0" smtClean="0"/>
              <a:t> </a:t>
            </a:r>
            <a:r>
              <a:rPr lang="en-US" sz="3200" dirty="0" err="1" smtClean="0"/>
              <a:t>imaginarse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0330" r="203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30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Yonabeth\Desktop\TPT\PPTs\Grammar PPT\TPTSubjunctive PPT\TPTSubjunctive WEIRDO PPT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Yonabeth\Desktop\TPT\PPTs\Grammar PPT\TPTSubjunctive PPT\TPTSubjunctive WEIRDO PPT\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Yonabeth\Desktop\TPT\PPTs\Grammar PPT\TPTSubjunctive PPT\TPTSubjunctive WEIRDO PPT\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Yonabeth\Desktop\TPT\PPTs\Grammar PPT\TPTSubjunctive PPT\TPTSubjunctive Hypotheticals JPEGS PPT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3386</TotalTime>
  <Words>410</Words>
  <Application>Microsoft Macintosh PowerPoint</Application>
  <PresentationFormat>On-screen Show (4:3)</PresentationFormat>
  <Paragraphs>203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El Indicativo contra el Subjuntivo</vt:lpstr>
      <vt:lpstr>El Indicativo contra el Subjuntivo</vt:lpstr>
      <vt:lpstr>El Indicativo contra el Subjuntivo</vt:lpstr>
      <vt:lpstr>El Indicativo contra el Subjuntivo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Yonabeth</dc:creator>
  <cp:lastModifiedBy>Abigail Theberge</cp:lastModifiedBy>
  <cp:revision>23</cp:revision>
  <dcterms:created xsi:type="dcterms:W3CDTF">2013-06-22T12:30:25Z</dcterms:created>
  <dcterms:modified xsi:type="dcterms:W3CDTF">2013-11-29T22:20:21Z</dcterms:modified>
</cp:coreProperties>
</file>