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DE907F-F75C-D648-B85E-6D9A2662DC10}"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115254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E907F-F75C-D648-B85E-6D9A2662DC10}"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412441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E907F-F75C-D648-B85E-6D9A2662DC10}"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21218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E907F-F75C-D648-B85E-6D9A2662DC10}"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338850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E907F-F75C-D648-B85E-6D9A2662DC10}"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128246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DE907F-F75C-D648-B85E-6D9A2662DC10}"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309145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DE907F-F75C-D648-B85E-6D9A2662DC10}" type="datetimeFigureOut">
              <a:rPr lang="en-US" smtClean="0"/>
              <a:t>10/22/15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103016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DE907F-F75C-D648-B85E-6D9A2662DC10}" type="datetimeFigureOut">
              <a:rPr lang="en-US" smtClean="0"/>
              <a:t>10/22/15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84722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E907F-F75C-D648-B85E-6D9A2662DC10}" type="datetimeFigureOut">
              <a:rPr lang="en-US" smtClean="0"/>
              <a:t>10/22/15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374270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E907F-F75C-D648-B85E-6D9A2662DC10}"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24986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E907F-F75C-D648-B85E-6D9A2662DC10}"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20679-25B8-9E42-A589-6719157174D4}" type="slidenum">
              <a:rPr lang="en-US" smtClean="0"/>
              <a:t>‹#›</a:t>
            </a:fld>
            <a:endParaRPr lang="en-US"/>
          </a:p>
        </p:txBody>
      </p:sp>
    </p:spTree>
    <p:extLst>
      <p:ext uri="{BB962C8B-B14F-4D97-AF65-F5344CB8AC3E}">
        <p14:creationId xmlns:p14="http://schemas.microsoft.com/office/powerpoint/2010/main" val="25078103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E907F-F75C-D648-B85E-6D9A2662DC10}" type="datetimeFigureOut">
              <a:rPr lang="en-US" smtClean="0"/>
              <a:t>10/22/15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20679-25B8-9E42-A589-6719157174D4}" type="slidenum">
              <a:rPr lang="en-US" smtClean="0"/>
              <a:t>‹#›</a:t>
            </a:fld>
            <a:endParaRPr lang="en-US"/>
          </a:p>
        </p:txBody>
      </p:sp>
    </p:spTree>
    <p:extLst>
      <p:ext uri="{BB962C8B-B14F-4D97-AF65-F5344CB8AC3E}">
        <p14:creationId xmlns:p14="http://schemas.microsoft.com/office/powerpoint/2010/main" val="31043544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a:cs typeface="Cambria"/>
              </a:rPr>
              <a:t>¡Un </a:t>
            </a:r>
            <a:r>
              <a:rPr lang="en-US" dirty="0" err="1" smtClean="0">
                <a:latin typeface="Cambria"/>
                <a:cs typeface="Cambria"/>
              </a:rPr>
              <a:t>pasajero</a:t>
            </a:r>
            <a:r>
              <a:rPr lang="en-US" dirty="0" smtClean="0">
                <a:latin typeface="Cambria"/>
                <a:cs typeface="Cambria"/>
              </a:rPr>
              <a:t> loco!</a:t>
            </a:r>
            <a:endParaRPr lang="en-US" dirty="0">
              <a:latin typeface="Cambria"/>
              <a:cs typeface="Cambria"/>
            </a:endParaRPr>
          </a:p>
        </p:txBody>
      </p:sp>
      <p:sp>
        <p:nvSpPr>
          <p:cNvPr id="3" name="Subtitle 2"/>
          <p:cNvSpPr>
            <a:spLocks noGrp="1"/>
          </p:cNvSpPr>
          <p:nvPr>
            <p:ph type="subTitle" idx="1"/>
          </p:nvPr>
        </p:nvSpPr>
        <p:spPr/>
        <p:txBody>
          <a:bodyPr/>
          <a:lstStyle/>
          <a:p>
            <a:r>
              <a:rPr lang="en-US" dirty="0" smtClean="0">
                <a:latin typeface="Cambria"/>
                <a:cs typeface="Cambria"/>
              </a:rPr>
              <a:t>Un </a:t>
            </a:r>
            <a:r>
              <a:rPr lang="en-US" dirty="0" err="1" smtClean="0">
                <a:latin typeface="Cambria"/>
                <a:cs typeface="Cambria"/>
              </a:rPr>
              <a:t>cuento</a:t>
            </a:r>
            <a:endParaRPr lang="en-US" dirty="0">
              <a:latin typeface="Cambria"/>
              <a:cs typeface="Cambria"/>
            </a:endParaRPr>
          </a:p>
        </p:txBody>
      </p:sp>
    </p:spTree>
    <p:extLst>
      <p:ext uri="{BB962C8B-B14F-4D97-AF65-F5344CB8AC3E}">
        <p14:creationId xmlns:p14="http://schemas.microsoft.com/office/powerpoint/2010/main" val="5090828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274638"/>
            <a:ext cx="4038600" cy="5851525"/>
          </a:xfrm>
        </p:spPr>
        <p:txBody>
          <a:bodyPr>
            <a:normAutofit fontScale="92500" lnSpcReduction="10000"/>
          </a:bodyPr>
          <a:lstStyle/>
          <a:p>
            <a:pPr marL="0" indent="0">
              <a:buNone/>
            </a:pPr>
            <a:r>
              <a:rPr lang="es-ES_tradnl" dirty="0"/>
              <a:t>El pasajero loco </a:t>
            </a:r>
            <a:r>
              <a:rPr lang="es-ES_tradnl" i="1" dirty="0"/>
              <a:t>se pone muy avergonzado </a:t>
            </a:r>
            <a:r>
              <a:rPr lang="es-ES_tradnl" dirty="0"/>
              <a:t>y no quiere hablar ni ver a la chica súper bonita.  De repente, la chica súper bonita empieza a hablar con él.  “¡</a:t>
            </a:r>
            <a:r>
              <a:rPr lang="es-ES_tradnl" i="1" dirty="0"/>
              <a:t>No me lo puedo creer </a:t>
            </a:r>
            <a:r>
              <a:rPr lang="es-ES_tradnl" dirty="0"/>
              <a:t>pero no llevo el desodorante tampoco!”  El pasajero loco </a:t>
            </a:r>
            <a:r>
              <a:rPr lang="es-ES_tradnl" i="1" dirty="0"/>
              <a:t>se da cuenta de que </a:t>
            </a:r>
            <a:r>
              <a:rPr lang="es-ES_tradnl" dirty="0"/>
              <a:t>la chica súper bonita huele súper mal también y todos los otros pasajeros no quieren sentarse ni </a:t>
            </a:r>
            <a:r>
              <a:rPr lang="es-ES_tradnl" u="sng" dirty="0"/>
              <a:t>a la derecha ni a la izquierda</a:t>
            </a:r>
            <a:r>
              <a:rPr lang="es-ES_tradnl" dirty="0"/>
              <a:t> de ellos. </a:t>
            </a:r>
            <a:endParaRPr lang="en-US" dirty="0"/>
          </a:p>
        </p:txBody>
      </p:sp>
      <p:pic>
        <p:nvPicPr>
          <p:cNvPr id="3" name="Content Placeholder 2" descr="images-4.jpeg"/>
          <p:cNvPicPr>
            <a:picLocks noGrp="1" noChangeAspect="1"/>
          </p:cNvPicPr>
          <p:nvPr>
            <p:ph sz="half" idx="1"/>
          </p:nvPr>
        </p:nvPicPr>
        <p:blipFill>
          <a:blip r:embed="rId2">
            <a:extLst>
              <a:ext uri="{28A0092B-C50C-407E-A947-70E740481C1C}">
                <a14:useLocalDpi xmlns:a14="http://schemas.microsoft.com/office/drawing/2010/main" val="0"/>
              </a:ext>
            </a:extLst>
          </a:blip>
          <a:srcRect l="12820" r="12820"/>
          <a:stretch>
            <a:fillRect/>
          </a:stretch>
        </p:blipFill>
        <p:spPr>
          <a:xfrm>
            <a:off x="457200" y="718742"/>
            <a:ext cx="4038600" cy="5407421"/>
          </a:xfrm>
        </p:spPr>
      </p:pic>
    </p:spTree>
    <p:extLst>
      <p:ext uri="{BB962C8B-B14F-4D97-AF65-F5344CB8AC3E}">
        <p14:creationId xmlns:p14="http://schemas.microsoft.com/office/powerpoint/2010/main" val="19937022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16521"/>
            <a:ext cx="4038600" cy="5851525"/>
          </a:xfrm>
        </p:spPr>
        <p:txBody>
          <a:bodyPr>
            <a:normAutofit fontScale="85000" lnSpcReduction="10000"/>
          </a:bodyPr>
          <a:lstStyle/>
          <a:p>
            <a:pPr marL="0" indent="0">
              <a:buNone/>
            </a:pPr>
            <a:r>
              <a:rPr lang="es-ES_tradnl" sz="4000" dirty="0" smtClean="0"/>
              <a:t>Por </a:t>
            </a:r>
            <a:r>
              <a:rPr lang="es-ES_tradnl" sz="4000" dirty="0"/>
              <a:t>eso, ellos pueden tener una cita privada por todo </a:t>
            </a:r>
            <a:r>
              <a:rPr lang="es-ES_tradnl" sz="4000" u="sng" dirty="0"/>
              <a:t>el vuelo</a:t>
            </a:r>
            <a:r>
              <a:rPr lang="es-ES_tradnl" sz="4000" dirty="0"/>
              <a:t>.  Cuando </a:t>
            </a:r>
            <a:r>
              <a:rPr lang="es-ES_tradnl" sz="4000" u="sng" dirty="0"/>
              <a:t>aterriza</a:t>
            </a:r>
            <a:r>
              <a:rPr lang="es-ES_tradnl" sz="4000" dirty="0"/>
              <a:t> el avión ellos deciden ir a la catedral famosa en Asunción, Paraguay que se llama “Nuestra Señora de la Asunción” para casarse. </a:t>
            </a:r>
            <a:r>
              <a:rPr lang="es-ES_tradnl" dirty="0"/>
              <a:t> </a:t>
            </a:r>
            <a:endParaRPr lang="en-US" dirty="0"/>
          </a:p>
          <a:p>
            <a:pPr marL="0" indent="0">
              <a:buNone/>
            </a:pPr>
            <a:endParaRPr lang="en-US" dirty="0"/>
          </a:p>
        </p:txBody>
      </p:sp>
      <p:pic>
        <p:nvPicPr>
          <p:cNvPr id="4" name="Content Placeholder 3" descr="images-5.jpeg"/>
          <p:cNvPicPr>
            <a:picLocks noGrp="1" noChangeAspect="1"/>
          </p:cNvPicPr>
          <p:nvPr>
            <p:ph sz="half" idx="2"/>
          </p:nvPr>
        </p:nvPicPr>
        <p:blipFill>
          <a:blip r:embed="rId2">
            <a:extLst>
              <a:ext uri="{28A0092B-C50C-407E-A947-70E740481C1C}">
                <a14:useLocalDpi xmlns:a14="http://schemas.microsoft.com/office/drawing/2010/main" val="0"/>
              </a:ext>
            </a:extLst>
          </a:blip>
          <a:srcRect l="22194" r="22194"/>
          <a:stretch>
            <a:fillRect/>
          </a:stretch>
        </p:blipFill>
        <p:spPr/>
      </p:pic>
    </p:spTree>
    <p:extLst>
      <p:ext uri="{BB962C8B-B14F-4D97-AF65-F5344CB8AC3E}">
        <p14:creationId xmlns:p14="http://schemas.microsoft.com/office/powerpoint/2010/main" val="30420750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408257" cy="6361750"/>
          </a:xfrm>
        </p:spPr>
        <p:txBody>
          <a:bodyPr>
            <a:normAutofit/>
          </a:bodyPr>
          <a:lstStyle/>
          <a:p>
            <a:pPr marL="0" indent="0">
              <a:buNone/>
            </a:pPr>
            <a:r>
              <a:rPr lang="es-ES_tradnl" dirty="0"/>
              <a:t>Después de casarse, ellos deciden ir al hotel “Las Margaritas.”  Pero hay un problema.  Cuando el pasajero loco le pregunta </a:t>
            </a:r>
            <a:r>
              <a:rPr lang="es-ES_tradnl" u="sng" dirty="0"/>
              <a:t>al empleado </a:t>
            </a:r>
            <a:r>
              <a:rPr lang="es-ES_tradnl" dirty="0"/>
              <a:t>del hotel, “¿</a:t>
            </a:r>
            <a:r>
              <a:rPr lang="es-ES_tradnl" i="1" dirty="0"/>
              <a:t>Tienes cuartos libres</a:t>
            </a:r>
            <a:r>
              <a:rPr lang="es-ES_tradnl" dirty="0"/>
              <a:t>?”  El empleado le responde, “Sí, por supuesto.  Tenemos un cuarto doble súper lujoso.  Perfecto para una luna de miel.”  El pasajero loco le pregunta, “</a:t>
            </a:r>
            <a:r>
              <a:rPr lang="es-ES_tradnl" i="1" dirty="0"/>
              <a:t>Cuánto cuesta por una noche</a:t>
            </a:r>
            <a:r>
              <a:rPr lang="es-ES_tradnl" dirty="0"/>
              <a:t>?”  </a:t>
            </a:r>
            <a:r>
              <a:rPr lang="es-ES_tradnl" u="sng" dirty="0"/>
              <a:t>El empleado </a:t>
            </a:r>
            <a:r>
              <a:rPr lang="es-ES_tradnl" dirty="0"/>
              <a:t>le responde, “Un </a:t>
            </a:r>
            <a:r>
              <a:rPr lang="es-ES_tradnl" u="sng" dirty="0"/>
              <a:t>cuarto doble </a:t>
            </a:r>
            <a:r>
              <a:rPr lang="es-ES_tradnl" dirty="0"/>
              <a:t>es muy </a:t>
            </a:r>
            <a:r>
              <a:rPr lang="es-ES_tradnl" u="sng" dirty="0"/>
              <a:t>barato</a:t>
            </a:r>
            <a:r>
              <a:rPr lang="es-ES_tradnl" dirty="0"/>
              <a:t>.  Solamente cuesta 5 centavos.  Es una ganga.” </a:t>
            </a:r>
            <a:endParaRPr lang="en-US" dirty="0"/>
          </a:p>
        </p:txBody>
      </p:sp>
      <p:pic>
        <p:nvPicPr>
          <p:cNvPr id="4" name="Picture 3" descr="images-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678" y="5164297"/>
            <a:ext cx="4102100" cy="1472091"/>
          </a:xfrm>
          <a:prstGeom prst="rect">
            <a:avLst/>
          </a:prstGeom>
        </p:spPr>
      </p:pic>
    </p:spTree>
    <p:extLst>
      <p:ext uri="{BB962C8B-B14F-4D97-AF65-F5344CB8AC3E}">
        <p14:creationId xmlns:p14="http://schemas.microsoft.com/office/powerpoint/2010/main" val="153942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0" y="274638"/>
            <a:ext cx="4495800" cy="6409666"/>
          </a:xfrm>
        </p:spPr>
        <p:txBody>
          <a:bodyPr>
            <a:normAutofit lnSpcReduction="10000"/>
          </a:bodyPr>
          <a:lstStyle/>
          <a:p>
            <a:pPr marL="0" indent="0">
              <a:buNone/>
            </a:pPr>
            <a:r>
              <a:rPr lang="es-ES_tradnl" dirty="0"/>
              <a:t>El pasajero loco y la chica súper bonita </a:t>
            </a:r>
            <a:r>
              <a:rPr lang="es-ES_tradnl" i="1" dirty="0"/>
              <a:t>se ponen frustrados y enojados </a:t>
            </a:r>
            <a:r>
              <a:rPr lang="es-ES_tradnl" dirty="0"/>
              <a:t>porque solamente tienen 3 centavos.  Ellos le preguntan al empleado, “¿</a:t>
            </a:r>
            <a:r>
              <a:rPr lang="es-ES_tradnl" i="1" dirty="0"/>
              <a:t>hay algo más barato</a:t>
            </a:r>
            <a:r>
              <a:rPr lang="es-ES_tradnl" dirty="0"/>
              <a:t>?”  El empleado le responde, “No, pero necesitamos unos </a:t>
            </a:r>
            <a:r>
              <a:rPr lang="es-ES_tradnl" u="sng" dirty="0"/>
              <a:t>camareros</a:t>
            </a:r>
            <a:r>
              <a:rPr lang="es-ES_tradnl" dirty="0"/>
              <a:t> extra en el restaurante del hotel esta noche.  Pueden trabajar para nosotros y pueden tener un cuarto.”  El pasajero loco y la chica súper bonita le responden, “¡Qué bueno! </a:t>
            </a:r>
            <a:r>
              <a:rPr lang="es-ES_tradnl" i="1" dirty="0"/>
              <a:t>Vamos a trabajar!</a:t>
            </a:r>
            <a:r>
              <a:rPr lang="es-ES_tradnl" dirty="0"/>
              <a:t>”</a:t>
            </a:r>
            <a:r>
              <a:rPr lang="en-US" dirty="0"/>
              <a:t> </a:t>
            </a:r>
          </a:p>
        </p:txBody>
      </p:sp>
      <p:pic>
        <p:nvPicPr>
          <p:cNvPr id="5" name="Content Placeholder 4" descr="Unknown-5.jpeg"/>
          <p:cNvPicPr>
            <a:picLocks noGrp="1" noChangeAspect="1"/>
          </p:cNvPicPr>
          <p:nvPr>
            <p:ph sz="half" idx="2"/>
          </p:nvPr>
        </p:nvPicPr>
        <p:blipFill>
          <a:blip r:embed="rId2">
            <a:extLst>
              <a:ext uri="{28A0092B-C50C-407E-A947-70E740481C1C}">
                <a14:useLocalDpi xmlns:a14="http://schemas.microsoft.com/office/drawing/2010/main" val="0"/>
              </a:ext>
            </a:extLst>
          </a:blip>
          <a:srcRect l="20310" r="20310"/>
          <a:stretch>
            <a:fillRect/>
          </a:stretch>
        </p:blipFill>
        <p:spPr/>
      </p:pic>
    </p:spTree>
    <p:extLst>
      <p:ext uri="{BB962C8B-B14F-4D97-AF65-F5344CB8AC3E}">
        <p14:creationId xmlns:p14="http://schemas.microsoft.com/office/powerpoint/2010/main" val="3531966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0" y="0"/>
            <a:ext cx="4495800" cy="6588472"/>
          </a:xfrm>
        </p:spPr>
        <p:txBody>
          <a:bodyPr>
            <a:noAutofit/>
          </a:bodyPr>
          <a:lstStyle/>
          <a:p>
            <a:pPr marL="0" indent="0">
              <a:buNone/>
            </a:pPr>
            <a:r>
              <a:rPr lang="es-ES_tradnl" sz="3200" dirty="0"/>
              <a:t>Los dos están muy cansados después de trabajar por 5 horas y quieren regresar a su cuarto.  Pero desafortunadamente el empleado del hotel </a:t>
            </a:r>
            <a:r>
              <a:rPr lang="es-ES_tradnl" sz="3200" dirty="0" smtClean="0"/>
              <a:t>les </a:t>
            </a:r>
            <a:r>
              <a:rPr lang="es-ES_tradnl" sz="3200" dirty="0"/>
              <a:t>dice, “Lo siento, la habitación no </a:t>
            </a:r>
            <a:r>
              <a:rPr lang="es-ES_tradnl" sz="3200" i="1" dirty="0"/>
              <a:t>está arreglada</a:t>
            </a:r>
            <a:r>
              <a:rPr lang="es-ES_tradnl" sz="3200" dirty="0"/>
              <a:t>.”  Los dos </a:t>
            </a:r>
            <a:r>
              <a:rPr lang="es-ES_tradnl" sz="3200" i="1" dirty="0"/>
              <a:t>se ponen más frustrados y enojados </a:t>
            </a:r>
            <a:r>
              <a:rPr lang="es-ES_tradnl" sz="3200" dirty="0"/>
              <a:t>y a causa de esto y empiezan a sudar y sudar y sudar. </a:t>
            </a:r>
            <a:endParaRPr lang="en-US" sz="3200" dirty="0"/>
          </a:p>
        </p:txBody>
      </p:sp>
      <p:pic>
        <p:nvPicPr>
          <p:cNvPr id="5" name="Content Placeholder 4" descr="Unknown-6.jpeg"/>
          <p:cNvPicPr>
            <a:picLocks noGrp="1" noChangeAspect="1"/>
          </p:cNvPicPr>
          <p:nvPr>
            <p:ph sz="half" idx="2"/>
          </p:nvPr>
        </p:nvPicPr>
        <p:blipFill>
          <a:blip r:embed="rId2">
            <a:extLst>
              <a:ext uri="{28A0092B-C50C-407E-A947-70E740481C1C}">
                <a14:useLocalDpi xmlns:a14="http://schemas.microsoft.com/office/drawing/2010/main" val="0"/>
              </a:ext>
            </a:extLst>
          </a:blip>
          <a:srcRect l="20256" r="20256"/>
          <a:stretch>
            <a:fillRect/>
          </a:stretch>
        </p:blipFill>
        <p:spPr/>
      </p:pic>
    </p:spTree>
    <p:extLst>
      <p:ext uri="{BB962C8B-B14F-4D97-AF65-F5344CB8AC3E}">
        <p14:creationId xmlns:p14="http://schemas.microsoft.com/office/powerpoint/2010/main" val="963054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3.jpeg"/>
          <p:cNvPicPr>
            <a:picLocks noGrp="1" noChangeAspect="1"/>
          </p:cNvPicPr>
          <p:nvPr>
            <p:ph sz="half" idx="1"/>
          </p:nvPr>
        </p:nvPicPr>
        <p:blipFill>
          <a:blip r:embed="rId2">
            <a:extLst>
              <a:ext uri="{28A0092B-C50C-407E-A947-70E740481C1C}">
                <a14:useLocalDpi xmlns:a14="http://schemas.microsoft.com/office/drawing/2010/main" val="0"/>
              </a:ext>
            </a:extLst>
          </a:blip>
          <a:srcRect t="-96368" b="-96368"/>
          <a:stretch>
            <a:fillRect/>
          </a:stretch>
        </p:blipFill>
        <p:spPr>
          <a:xfrm>
            <a:off x="0" y="274637"/>
            <a:ext cx="4025397" cy="7224241"/>
          </a:xfrm>
        </p:spPr>
      </p:pic>
      <p:sp>
        <p:nvSpPr>
          <p:cNvPr id="4" name="Content Placeholder 3"/>
          <p:cNvSpPr>
            <a:spLocks noGrp="1"/>
          </p:cNvSpPr>
          <p:nvPr>
            <p:ph sz="half" idx="2"/>
          </p:nvPr>
        </p:nvSpPr>
        <p:spPr>
          <a:xfrm>
            <a:off x="3737868" y="274638"/>
            <a:ext cx="4948932" cy="6583362"/>
          </a:xfrm>
        </p:spPr>
        <p:txBody>
          <a:bodyPr/>
          <a:lstStyle/>
          <a:p>
            <a:r>
              <a:rPr lang="es-ES_tradnl" sz="3200" dirty="0"/>
              <a:t>Cuando sudan, empiezan a oler muy muy mal.  El empleado no puede pasar más tiempo con ellos porque </a:t>
            </a:r>
            <a:r>
              <a:rPr lang="es-ES_tradnl" sz="3200"/>
              <a:t>huelen </a:t>
            </a:r>
            <a:r>
              <a:rPr lang="es-ES_tradnl" sz="3200" smtClean="0"/>
              <a:t>horrible </a:t>
            </a:r>
            <a:r>
              <a:rPr lang="es-ES_tradnl" sz="3200" dirty="0"/>
              <a:t>y él les da la habitación más lujosa del hotel para no tener que estar con ellos más.  Cuando la pareja entra la habitación están muy contentos porque en el baño hay 100 botellas de </a:t>
            </a:r>
            <a:r>
              <a:rPr lang="es-ES_tradnl" sz="3200" dirty="0" err="1"/>
              <a:t>Axe</a:t>
            </a:r>
            <a:r>
              <a:rPr lang="es-ES_tradnl" sz="3200" dirty="0"/>
              <a:t>.     </a:t>
            </a:r>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2759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Cambria"/>
                <a:cs typeface="Cambria"/>
              </a:rPr>
              <a:t>Las </a:t>
            </a:r>
            <a:r>
              <a:rPr lang="en-US" dirty="0" err="1" smtClean="0">
                <a:latin typeface="Cambria"/>
                <a:cs typeface="Cambria"/>
              </a:rPr>
              <a:t>reglas</a:t>
            </a:r>
            <a:r>
              <a:rPr lang="en-US" dirty="0" smtClean="0">
                <a:latin typeface="Cambria"/>
                <a:cs typeface="Cambria"/>
              </a:rPr>
              <a:t>:</a:t>
            </a:r>
          </a:p>
          <a:p>
            <a:pPr lvl="1"/>
            <a:r>
              <a:rPr lang="en-US" dirty="0" smtClean="0">
                <a:latin typeface="Cambria"/>
                <a:cs typeface="Cambria"/>
              </a:rPr>
              <a:t>No se </a:t>
            </a:r>
            <a:r>
              <a:rPr lang="en-US" dirty="0" err="1" smtClean="0">
                <a:latin typeface="Cambria"/>
                <a:cs typeface="Cambria"/>
              </a:rPr>
              <a:t>permite</a:t>
            </a:r>
            <a:r>
              <a:rPr lang="en-US" dirty="0" smtClean="0">
                <a:latin typeface="Cambria"/>
                <a:cs typeface="Cambria"/>
              </a:rPr>
              <a:t> </a:t>
            </a:r>
            <a:r>
              <a:rPr lang="en-US" b="1" dirty="0" smtClean="0">
                <a:latin typeface="Cambria"/>
                <a:cs typeface="Cambria"/>
              </a:rPr>
              <a:t>DORMI</a:t>
            </a:r>
            <a:r>
              <a:rPr lang="en-US" dirty="0" smtClean="0">
                <a:latin typeface="Cambria"/>
                <a:cs typeface="Cambria"/>
              </a:rPr>
              <a:t>R</a:t>
            </a:r>
          </a:p>
          <a:p>
            <a:pPr lvl="1"/>
            <a:r>
              <a:rPr lang="en-US" dirty="0" smtClean="0">
                <a:latin typeface="Cambria"/>
                <a:cs typeface="Cambria"/>
              </a:rPr>
              <a:t>No se </a:t>
            </a:r>
            <a:r>
              <a:rPr lang="en-US" dirty="0" err="1" smtClean="0">
                <a:latin typeface="Cambria"/>
                <a:cs typeface="Cambria"/>
              </a:rPr>
              <a:t>permite</a:t>
            </a:r>
            <a:r>
              <a:rPr lang="en-US" dirty="0" smtClean="0">
                <a:latin typeface="Cambria"/>
                <a:cs typeface="Cambria"/>
              </a:rPr>
              <a:t> </a:t>
            </a:r>
            <a:r>
              <a:rPr lang="en-US" b="1" dirty="0" smtClean="0">
                <a:latin typeface="Cambria"/>
                <a:cs typeface="Cambria"/>
              </a:rPr>
              <a:t>ESCRIBIR (</a:t>
            </a:r>
            <a:r>
              <a:rPr lang="en-US" b="1" dirty="0" err="1" smtClean="0">
                <a:latin typeface="Cambria"/>
                <a:cs typeface="Cambria"/>
              </a:rPr>
              <a:t>todo</a:t>
            </a:r>
            <a:r>
              <a:rPr lang="en-US" b="1" dirty="0" smtClean="0">
                <a:latin typeface="Cambria"/>
                <a:cs typeface="Cambria"/>
              </a:rPr>
              <a:t>)</a:t>
            </a:r>
          </a:p>
          <a:p>
            <a:pPr lvl="1"/>
            <a:r>
              <a:rPr lang="en-US" dirty="0" smtClean="0">
                <a:latin typeface="Cambria"/>
                <a:cs typeface="Cambria"/>
              </a:rPr>
              <a:t>No se </a:t>
            </a:r>
            <a:r>
              <a:rPr lang="en-US" dirty="0" err="1" smtClean="0">
                <a:latin typeface="Cambria"/>
                <a:cs typeface="Cambria"/>
              </a:rPr>
              <a:t>permite</a:t>
            </a:r>
            <a:r>
              <a:rPr lang="en-US" dirty="0" smtClean="0">
                <a:latin typeface="Cambria"/>
                <a:cs typeface="Cambria"/>
              </a:rPr>
              <a:t> </a:t>
            </a:r>
            <a:r>
              <a:rPr lang="en-US" b="1" dirty="0" smtClean="0">
                <a:latin typeface="Cambria"/>
                <a:cs typeface="Cambria"/>
              </a:rPr>
              <a:t>HABLAR SOCIALMENTE</a:t>
            </a:r>
          </a:p>
          <a:p>
            <a:pPr lvl="1"/>
            <a:r>
              <a:rPr lang="en-US" b="1" dirty="0" smtClean="0">
                <a:latin typeface="Cambria"/>
                <a:cs typeface="Cambria"/>
              </a:rPr>
              <a:t>No se </a:t>
            </a:r>
            <a:r>
              <a:rPr lang="en-US" b="1" dirty="0" err="1" smtClean="0">
                <a:latin typeface="Cambria"/>
                <a:cs typeface="Cambria"/>
              </a:rPr>
              <a:t>permite</a:t>
            </a:r>
            <a:r>
              <a:rPr lang="en-US" b="1" dirty="0" smtClean="0">
                <a:latin typeface="Cambria"/>
                <a:cs typeface="Cambria"/>
              </a:rPr>
              <a:t> </a:t>
            </a:r>
            <a:r>
              <a:rPr lang="en-US" b="1" dirty="0" err="1" smtClean="0">
                <a:latin typeface="Cambria"/>
                <a:cs typeface="Cambria"/>
              </a:rPr>
              <a:t>ir</a:t>
            </a:r>
            <a:r>
              <a:rPr lang="en-US" b="1" dirty="0" smtClean="0">
                <a:latin typeface="Cambria"/>
                <a:cs typeface="Cambria"/>
              </a:rPr>
              <a:t> al </a:t>
            </a:r>
            <a:r>
              <a:rPr lang="en-US" b="1" dirty="0" err="1" smtClean="0">
                <a:latin typeface="Cambria"/>
                <a:cs typeface="Cambria"/>
              </a:rPr>
              <a:t>baño</a:t>
            </a:r>
            <a:r>
              <a:rPr lang="en-US" b="1" dirty="0" smtClean="0">
                <a:latin typeface="Cambria"/>
                <a:cs typeface="Cambria"/>
              </a:rPr>
              <a:t> o </a:t>
            </a:r>
            <a:r>
              <a:rPr lang="en-US" b="1" dirty="0" err="1" smtClean="0">
                <a:latin typeface="Cambria"/>
                <a:cs typeface="Cambria"/>
              </a:rPr>
              <a:t>para</a:t>
            </a:r>
            <a:r>
              <a:rPr lang="en-US" b="1" dirty="0" smtClean="0">
                <a:latin typeface="Cambria"/>
                <a:cs typeface="Cambria"/>
              </a:rPr>
              <a:t> </a:t>
            </a:r>
            <a:r>
              <a:rPr lang="en-US" b="1" dirty="0" err="1" smtClean="0">
                <a:latin typeface="Cambria"/>
                <a:cs typeface="Cambria"/>
              </a:rPr>
              <a:t>agua</a:t>
            </a:r>
            <a:endParaRPr lang="en-US" b="1" dirty="0" smtClean="0">
              <a:latin typeface="Cambria"/>
              <a:cs typeface="Cambria"/>
            </a:endParaRPr>
          </a:p>
          <a:p>
            <a:pPr lvl="1"/>
            <a:r>
              <a:rPr lang="en-US" b="1" dirty="0" smtClean="0">
                <a:latin typeface="Cambria"/>
                <a:cs typeface="Cambria"/>
              </a:rPr>
              <a:t>No se </a:t>
            </a:r>
            <a:r>
              <a:rPr lang="en-US" b="1" dirty="0" err="1" smtClean="0">
                <a:latin typeface="Cambria"/>
                <a:cs typeface="Cambria"/>
              </a:rPr>
              <a:t>permite</a:t>
            </a:r>
            <a:r>
              <a:rPr lang="en-US" b="1" dirty="0" smtClean="0">
                <a:latin typeface="Cambria"/>
                <a:cs typeface="Cambria"/>
              </a:rPr>
              <a:t> comer</a:t>
            </a:r>
          </a:p>
        </p:txBody>
      </p:sp>
    </p:spTree>
    <p:extLst>
      <p:ext uri="{BB962C8B-B14F-4D97-AF65-F5344CB8AC3E}">
        <p14:creationId xmlns:p14="http://schemas.microsoft.com/office/powerpoint/2010/main" val="21324649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a:cs typeface="Cambria"/>
              </a:rPr>
              <a:t>Proceso</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err="1" smtClean="0">
                <a:latin typeface="Cambria"/>
                <a:cs typeface="Cambria"/>
              </a:rPr>
              <a:t>Cuando</a:t>
            </a:r>
            <a:r>
              <a:rPr lang="en-US" dirty="0" smtClean="0">
                <a:latin typeface="Cambria"/>
                <a:cs typeface="Cambria"/>
              </a:rPr>
              <a:t> </a:t>
            </a:r>
            <a:r>
              <a:rPr lang="en-US" dirty="0" err="1" smtClean="0">
                <a:latin typeface="Cambria"/>
                <a:cs typeface="Cambria"/>
              </a:rPr>
              <a:t>yo</a:t>
            </a:r>
            <a:r>
              <a:rPr lang="en-US" dirty="0" smtClean="0">
                <a:latin typeface="Cambria"/>
                <a:cs typeface="Cambria"/>
              </a:rPr>
              <a:t> </a:t>
            </a:r>
            <a:r>
              <a:rPr lang="en-US" dirty="0" err="1" smtClean="0">
                <a:latin typeface="Cambria"/>
                <a:cs typeface="Cambria"/>
              </a:rPr>
              <a:t>digo</a:t>
            </a:r>
            <a:r>
              <a:rPr lang="en-US" dirty="0" smtClean="0">
                <a:latin typeface="Cambria"/>
                <a:cs typeface="Cambria"/>
              </a:rPr>
              <a:t> </a:t>
            </a:r>
            <a:r>
              <a:rPr lang="en-US" dirty="0" err="1" smtClean="0">
                <a:latin typeface="Cambria"/>
                <a:cs typeface="Cambria"/>
              </a:rPr>
              <a:t>algo</a:t>
            </a:r>
            <a:r>
              <a:rPr lang="en-US" dirty="0" smtClean="0">
                <a:latin typeface="Cambria"/>
                <a:cs typeface="Cambria"/>
              </a:rPr>
              <a:t>, </a:t>
            </a:r>
            <a:r>
              <a:rPr lang="en-US" dirty="0" err="1" smtClean="0">
                <a:latin typeface="Cambria"/>
                <a:cs typeface="Cambria"/>
              </a:rPr>
              <a:t>Ustedes</a:t>
            </a:r>
            <a:r>
              <a:rPr lang="en-US" dirty="0" smtClean="0">
                <a:latin typeface="Cambria"/>
                <a:cs typeface="Cambria"/>
              </a:rPr>
              <a:t> </a:t>
            </a:r>
            <a:r>
              <a:rPr lang="en-US" dirty="0" err="1" smtClean="0">
                <a:latin typeface="Cambria"/>
                <a:cs typeface="Cambria"/>
              </a:rPr>
              <a:t>responden</a:t>
            </a:r>
            <a:r>
              <a:rPr lang="en-US" dirty="0" smtClean="0">
                <a:latin typeface="Cambria"/>
                <a:cs typeface="Cambria"/>
              </a:rPr>
              <a:t> con </a:t>
            </a:r>
            <a:r>
              <a:rPr lang="en-US" dirty="0" err="1" smtClean="0">
                <a:latin typeface="Cambria"/>
                <a:cs typeface="Cambria"/>
              </a:rPr>
              <a:t>interés</a:t>
            </a:r>
            <a:r>
              <a:rPr lang="en-US" dirty="0" smtClean="0">
                <a:latin typeface="Cambria"/>
                <a:cs typeface="Cambria"/>
              </a:rPr>
              <a:t> </a:t>
            </a:r>
            <a:r>
              <a:rPr lang="en-US" dirty="0" err="1" smtClean="0">
                <a:latin typeface="Cambria"/>
                <a:cs typeface="Cambria"/>
              </a:rPr>
              <a:t>así</a:t>
            </a:r>
            <a:r>
              <a:rPr lang="en-US" dirty="0" smtClean="0">
                <a:latin typeface="Cambria"/>
                <a:cs typeface="Cambria"/>
              </a:rPr>
              <a:t> “OHHHHHHH!” (Les </a:t>
            </a:r>
            <a:r>
              <a:rPr lang="en-US" dirty="0" err="1" smtClean="0">
                <a:latin typeface="Cambria"/>
                <a:cs typeface="Cambria"/>
              </a:rPr>
              <a:t>aviso</a:t>
            </a:r>
            <a:r>
              <a:rPr lang="en-US" dirty="0" smtClean="0">
                <a:latin typeface="Cambria"/>
                <a:cs typeface="Cambria"/>
              </a:rPr>
              <a:t>)</a:t>
            </a:r>
          </a:p>
          <a:p>
            <a:pPr marL="514350" indent="-514350">
              <a:buAutoNum type="arabicPeriod"/>
            </a:pPr>
            <a:r>
              <a:rPr lang="en-US" dirty="0" err="1" smtClean="0">
                <a:latin typeface="Cambria"/>
                <a:cs typeface="Cambria"/>
              </a:rPr>
              <a:t>Cuando</a:t>
            </a:r>
            <a:r>
              <a:rPr lang="en-US" dirty="0" smtClean="0">
                <a:latin typeface="Cambria"/>
                <a:cs typeface="Cambria"/>
              </a:rPr>
              <a:t> </a:t>
            </a:r>
            <a:r>
              <a:rPr lang="en-US" dirty="0" err="1" smtClean="0">
                <a:latin typeface="Cambria"/>
                <a:cs typeface="Cambria"/>
              </a:rPr>
              <a:t>yo</a:t>
            </a:r>
            <a:r>
              <a:rPr lang="en-US" dirty="0" smtClean="0">
                <a:latin typeface="Cambria"/>
                <a:cs typeface="Cambria"/>
              </a:rPr>
              <a:t> les </a:t>
            </a:r>
            <a:r>
              <a:rPr lang="en-US" dirty="0" err="1" smtClean="0">
                <a:latin typeface="Cambria"/>
                <a:cs typeface="Cambria"/>
              </a:rPr>
              <a:t>pregunto</a:t>
            </a:r>
            <a:r>
              <a:rPr lang="en-US" dirty="0" smtClean="0">
                <a:latin typeface="Cambria"/>
                <a:cs typeface="Cambria"/>
              </a:rPr>
              <a:t> </a:t>
            </a:r>
            <a:r>
              <a:rPr lang="en-US" dirty="0" err="1" smtClean="0">
                <a:latin typeface="Cambria"/>
                <a:cs typeface="Cambria"/>
              </a:rPr>
              <a:t>una</a:t>
            </a:r>
            <a:r>
              <a:rPr lang="en-US" dirty="0" smtClean="0">
                <a:latin typeface="Cambria"/>
                <a:cs typeface="Cambria"/>
              </a:rPr>
              <a:t> </a:t>
            </a:r>
            <a:r>
              <a:rPr lang="en-US" dirty="0" err="1" smtClean="0">
                <a:latin typeface="Cambria"/>
                <a:cs typeface="Cambria"/>
              </a:rPr>
              <a:t>pregunta</a:t>
            </a:r>
            <a:r>
              <a:rPr lang="en-US" dirty="0" smtClean="0">
                <a:latin typeface="Cambria"/>
                <a:cs typeface="Cambria"/>
              </a:rPr>
              <a:t>, </a:t>
            </a:r>
            <a:r>
              <a:rPr lang="en-US" dirty="0" err="1" smtClean="0">
                <a:latin typeface="Cambria"/>
                <a:cs typeface="Cambria"/>
              </a:rPr>
              <a:t>Ustedes</a:t>
            </a:r>
            <a:r>
              <a:rPr lang="en-US" dirty="0" smtClean="0">
                <a:latin typeface="Cambria"/>
                <a:cs typeface="Cambria"/>
              </a:rPr>
              <a:t> </a:t>
            </a:r>
            <a:r>
              <a:rPr lang="en-US" dirty="0" err="1" smtClean="0">
                <a:latin typeface="Cambria"/>
                <a:cs typeface="Cambria"/>
              </a:rPr>
              <a:t>tienen</a:t>
            </a:r>
            <a:r>
              <a:rPr lang="en-US" dirty="0" smtClean="0">
                <a:latin typeface="Cambria"/>
                <a:cs typeface="Cambria"/>
              </a:rPr>
              <a:t> </a:t>
            </a:r>
            <a:r>
              <a:rPr lang="en-US" dirty="0" err="1" smtClean="0">
                <a:latin typeface="Cambria"/>
                <a:cs typeface="Cambria"/>
              </a:rPr>
              <a:t>que</a:t>
            </a:r>
            <a:r>
              <a:rPr lang="en-US" dirty="0" smtClean="0">
                <a:latin typeface="Cambria"/>
                <a:cs typeface="Cambria"/>
              </a:rPr>
              <a:t> </a:t>
            </a:r>
            <a:r>
              <a:rPr lang="en-US" dirty="0" err="1" smtClean="0">
                <a:latin typeface="Cambria"/>
                <a:cs typeface="Cambria"/>
              </a:rPr>
              <a:t>contestar</a:t>
            </a:r>
            <a:r>
              <a:rPr lang="en-US" dirty="0" smtClean="0">
                <a:latin typeface="Cambria"/>
                <a:cs typeface="Cambria"/>
              </a:rPr>
              <a:t> EN ESPAÑOL. </a:t>
            </a:r>
          </a:p>
          <a:p>
            <a:pPr marL="514350" indent="-514350">
              <a:buAutoNum type="arabicPeriod"/>
            </a:pPr>
            <a:r>
              <a:rPr lang="en-US" dirty="0" err="1" smtClean="0">
                <a:latin typeface="Cambria"/>
                <a:cs typeface="Cambria"/>
              </a:rPr>
              <a:t>Cuando</a:t>
            </a:r>
            <a:r>
              <a:rPr lang="en-US" dirty="0" smtClean="0">
                <a:latin typeface="Cambria"/>
                <a:cs typeface="Cambria"/>
              </a:rPr>
              <a:t> </a:t>
            </a:r>
            <a:r>
              <a:rPr lang="en-US" dirty="0" err="1" smtClean="0">
                <a:latin typeface="Cambria"/>
                <a:cs typeface="Cambria"/>
              </a:rPr>
              <a:t>yo</a:t>
            </a:r>
            <a:r>
              <a:rPr lang="en-US" dirty="0" smtClean="0">
                <a:latin typeface="Cambria"/>
                <a:cs typeface="Cambria"/>
              </a:rPr>
              <a:t> les </a:t>
            </a:r>
            <a:r>
              <a:rPr lang="en-US" smtClean="0">
                <a:latin typeface="Cambria"/>
                <a:cs typeface="Cambria"/>
              </a:rPr>
              <a:t>pregunto </a:t>
            </a:r>
            <a:r>
              <a:rPr lang="en-US" dirty="0" err="1" smtClean="0">
                <a:latin typeface="Cambria"/>
                <a:cs typeface="Cambria"/>
              </a:rPr>
              <a:t>una</a:t>
            </a:r>
            <a:r>
              <a:rPr lang="en-US" dirty="0" smtClean="0">
                <a:latin typeface="Cambria"/>
                <a:cs typeface="Cambria"/>
              </a:rPr>
              <a:t> </a:t>
            </a:r>
            <a:r>
              <a:rPr lang="en-US" dirty="0" err="1" smtClean="0">
                <a:latin typeface="Cambria"/>
                <a:cs typeface="Cambria"/>
              </a:rPr>
              <a:t>pregunta</a:t>
            </a:r>
            <a:r>
              <a:rPr lang="en-US" dirty="0" smtClean="0">
                <a:latin typeface="Cambria"/>
                <a:cs typeface="Cambria"/>
              </a:rPr>
              <a:t> NUEVA (</a:t>
            </a:r>
            <a:r>
              <a:rPr lang="en-US" dirty="0" err="1" smtClean="0">
                <a:latin typeface="Cambria"/>
                <a:cs typeface="Cambria"/>
              </a:rPr>
              <a:t>Uds</a:t>
            </a:r>
            <a:r>
              <a:rPr lang="en-US" dirty="0" smtClean="0">
                <a:latin typeface="Cambria"/>
                <a:cs typeface="Cambria"/>
              </a:rPr>
              <a:t>. no </a:t>
            </a:r>
            <a:r>
              <a:rPr lang="en-US" dirty="0" err="1" smtClean="0">
                <a:latin typeface="Cambria"/>
                <a:cs typeface="Cambria"/>
              </a:rPr>
              <a:t>saben</a:t>
            </a:r>
            <a:r>
              <a:rPr lang="en-US" dirty="0" smtClean="0">
                <a:latin typeface="Cambria"/>
                <a:cs typeface="Cambria"/>
              </a:rPr>
              <a:t> la </a:t>
            </a:r>
            <a:r>
              <a:rPr lang="en-US" dirty="0" err="1" smtClean="0">
                <a:latin typeface="Cambria"/>
                <a:cs typeface="Cambria"/>
              </a:rPr>
              <a:t>respuesta</a:t>
            </a:r>
            <a:r>
              <a:rPr lang="en-US" dirty="0" smtClean="0">
                <a:latin typeface="Cambria"/>
                <a:cs typeface="Cambria"/>
              </a:rPr>
              <a:t>), </a:t>
            </a:r>
            <a:r>
              <a:rPr lang="en-US" dirty="0" err="1" smtClean="0">
                <a:latin typeface="Cambria"/>
                <a:cs typeface="Cambria"/>
              </a:rPr>
              <a:t>Uds</a:t>
            </a:r>
            <a:r>
              <a:rPr lang="en-US" dirty="0" smtClean="0">
                <a:latin typeface="Cambria"/>
                <a:cs typeface="Cambria"/>
              </a:rPr>
              <a:t>. </a:t>
            </a:r>
            <a:r>
              <a:rPr lang="en-US" dirty="0" err="1" smtClean="0">
                <a:latin typeface="Cambria"/>
                <a:cs typeface="Cambria"/>
              </a:rPr>
              <a:t>Tiene</a:t>
            </a:r>
            <a:r>
              <a:rPr lang="en-US" dirty="0" smtClean="0">
                <a:latin typeface="Cambria"/>
                <a:cs typeface="Cambria"/>
              </a:rPr>
              <a:t> </a:t>
            </a:r>
            <a:r>
              <a:rPr lang="en-US" dirty="0" err="1" smtClean="0">
                <a:latin typeface="Cambria"/>
                <a:cs typeface="Cambria"/>
              </a:rPr>
              <a:t>que</a:t>
            </a:r>
            <a:r>
              <a:rPr lang="en-US" dirty="0" smtClean="0">
                <a:latin typeface="Cambria"/>
                <a:cs typeface="Cambria"/>
              </a:rPr>
              <a:t> ADVINAR. </a:t>
            </a:r>
            <a:r>
              <a:rPr lang="en-US" dirty="0" err="1" smtClean="0">
                <a:latin typeface="Cambria"/>
                <a:cs typeface="Cambria"/>
              </a:rPr>
              <a:t>Reglas</a:t>
            </a:r>
            <a:r>
              <a:rPr lang="en-US" dirty="0" smtClean="0">
                <a:latin typeface="Cambria"/>
                <a:cs typeface="Cambria"/>
              </a:rPr>
              <a:t> </a:t>
            </a:r>
            <a:r>
              <a:rPr lang="en-US" dirty="0" err="1" smtClean="0">
                <a:latin typeface="Cambria"/>
                <a:cs typeface="Cambria"/>
              </a:rPr>
              <a:t>para</a:t>
            </a:r>
            <a:r>
              <a:rPr lang="en-US" dirty="0" smtClean="0">
                <a:latin typeface="Cambria"/>
                <a:cs typeface="Cambria"/>
              </a:rPr>
              <a:t> </a:t>
            </a:r>
            <a:r>
              <a:rPr lang="en-US" dirty="0" err="1" smtClean="0">
                <a:latin typeface="Cambria"/>
                <a:cs typeface="Cambria"/>
              </a:rPr>
              <a:t>adivinar</a:t>
            </a:r>
            <a:r>
              <a:rPr lang="en-US" dirty="0" smtClean="0">
                <a:latin typeface="Cambria"/>
                <a:cs typeface="Cambria"/>
              </a:rPr>
              <a:t>:</a:t>
            </a:r>
          </a:p>
          <a:p>
            <a:pPr marL="914400" lvl="1" indent="-514350">
              <a:buAutoNum type="alphaLcPeriod"/>
            </a:pPr>
            <a:r>
              <a:rPr lang="en-US" dirty="0" smtClean="0">
                <a:latin typeface="Cambria"/>
                <a:cs typeface="Cambria"/>
              </a:rPr>
              <a:t>Se </a:t>
            </a:r>
            <a:r>
              <a:rPr lang="en-US" dirty="0" err="1" smtClean="0">
                <a:latin typeface="Cambria"/>
                <a:cs typeface="Cambria"/>
              </a:rPr>
              <a:t>Tiene</a:t>
            </a:r>
            <a:r>
              <a:rPr lang="en-US" dirty="0" smtClean="0">
                <a:latin typeface="Cambria"/>
                <a:cs typeface="Cambria"/>
              </a:rPr>
              <a:t> </a:t>
            </a:r>
            <a:r>
              <a:rPr lang="en-US" dirty="0" err="1" smtClean="0">
                <a:latin typeface="Cambria"/>
                <a:cs typeface="Cambria"/>
              </a:rPr>
              <a:t>que</a:t>
            </a:r>
            <a:r>
              <a:rPr lang="en-US" dirty="0" smtClean="0">
                <a:latin typeface="Cambria"/>
                <a:cs typeface="Cambria"/>
              </a:rPr>
              <a:t> </a:t>
            </a:r>
            <a:r>
              <a:rPr lang="en-US" dirty="0" err="1" smtClean="0">
                <a:latin typeface="Cambria"/>
                <a:cs typeface="Cambria"/>
              </a:rPr>
              <a:t>adivinar</a:t>
            </a:r>
            <a:r>
              <a:rPr lang="en-US" dirty="0" smtClean="0">
                <a:latin typeface="Cambria"/>
                <a:cs typeface="Cambria"/>
              </a:rPr>
              <a:t> en </a:t>
            </a:r>
            <a:r>
              <a:rPr lang="en-US" dirty="0" err="1" smtClean="0">
                <a:latin typeface="Cambria"/>
                <a:cs typeface="Cambria"/>
              </a:rPr>
              <a:t>español</a:t>
            </a:r>
            <a:endParaRPr lang="en-US" dirty="0" smtClean="0">
              <a:latin typeface="Cambria"/>
              <a:cs typeface="Cambria"/>
            </a:endParaRPr>
          </a:p>
          <a:p>
            <a:pPr marL="914400" lvl="1" indent="-514350">
              <a:buAutoNum type="alphaLcPeriod"/>
            </a:pPr>
            <a:r>
              <a:rPr lang="en-US" dirty="0" smtClean="0">
                <a:latin typeface="Cambria"/>
                <a:cs typeface="Cambria"/>
              </a:rPr>
              <a:t>Se </a:t>
            </a:r>
            <a:r>
              <a:rPr lang="en-US" dirty="0" err="1" smtClean="0">
                <a:latin typeface="Cambria"/>
                <a:cs typeface="Cambria"/>
              </a:rPr>
              <a:t>puede</a:t>
            </a:r>
            <a:r>
              <a:rPr lang="en-US" dirty="0" smtClean="0">
                <a:latin typeface="Cambria"/>
                <a:cs typeface="Cambria"/>
              </a:rPr>
              <a:t> </a:t>
            </a:r>
            <a:r>
              <a:rPr lang="en-US" dirty="0" err="1" smtClean="0">
                <a:latin typeface="Cambria"/>
                <a:cs typeface="Cambria"/>
              </a:rPr>
              <a:t>adivinar</a:t>
            </a:r>
            <a:r>
              <a:rPr lang="en-US" dirty="0" smtClean="0">
                <a:latin typeface="Cambria"/>
                <a:cs typeface="Cambria"/>
              </a:rPr>
              <a:t> con NOMBRES en </a:t>
            </a:r>
            <a:r>
              <a:rPr lang="en-US" dirty="0" err="1" smtClean="0">
                <a:latin typeface="Cambria"/>
                <a:cs typeface="Cambria"/>
              </a:rPr>
              <a:t>inglés</a:t>
            </a:r>
            <a:endParaRPr lang="en-US" dirty="0" smtClean="0">
              <a:latin typeface="Cambria"/>
              <a:cs typeface="Cambria"/>
            </a:endParaRPr>
          </a:p>
          <a:p>
            <a:pPr marL="914400" lvl="1" indent="-514350">
              <a:buAutoNum type="alphaLcPeriod"/>
            </a:pPr>
            <a:r>
              <a:rPr lang="en-US" dirty="0" smtClean="0">
                <a:latin typeface="Cambria"/>
                <a:cs typeface="Cambria"/>
              </a:rPr>
              <a:t>Las </a:t>
            </a:r>
            <a:r>
              <a:rPr lang="en-US" dirty="0" err="1" smtClean="0">
                <a:latin typeface="Cambria"/>
                <a:cs typeface="Cambria"/>
              </a:rPr>
              <a:t>adivinanzas</a:t>
            </a:r>
            <a:r>
              <a:rPr lang="en-US" dirty="0" smtClean="0">
                <a:latin typeface="Cambria"/>
                <a:cs typeface="Cambria"/>
              </a:rPr>
              <a:t> </a:t>
            </a:r>
            <a:r>
              <a:rPr lang="en-US" dirty="0" err="1" smtClean="0">
                <a:latin typeface="Cambria"/>
                <a:cs typeface="Cambria"/>
              </a:rPr>
              <a:t>tienen</a:t>
            </a:r>
            <a:r>
              <a:rPr lang="en-US" dirty="0" smtClean="0">
                <a:latin typeface="Cambria"/>
                <a:cs typeface="Cambria"/>
              </a:rPr>
              <a:t> </a:t>
            </a:r>
            <a:r>
              <a:rPr lang="en-US" dirty="0" err="1" smtClean="0">
                <a:latin typeface="Cambria"/>
                <a:cs typeface="Cambria"/>
              </a:rPr>
              <a:t>que</a:t>
            </a:r>
            <a:r>
              <a:rPr lang="en-US" dirty="0" smtClean="0">
                <a:latin typeface="Cambria"/>
                <a:cs typeface="Cambria"/>
              </a:rPr>
              <a:t> </a:t>
            </a:r>
            <a:r>
              <a:rPr lang="en-US" dirty="0" err="1" smtClean="0">
                <a:latin typeface="Cambria"/>
                <a:cs typeface="Cambria"/>
              </a:rPr>
              <a:t>ser</a:t>
            </a:r>
            <a:r>
              <a:rPr lang="en-US" dirty="0" smtClean="0">
                <a:latin typeface="Cambria"/>
                <a:cs typeface="Cambria"/>
              </a:rPr>
              <a:t> </a:t>
            </a:r>
            <a:r>
              <a:rPr lang="en-US" dirty="0" err="1" smtClean="0">
                <a:latin typeface="Cambria"/>
                <a:cs typeface="Cambria"/>
              </a:rPr>
              <a:t>fabulosas</a:t>
            </a:r>
            <a:r>
              <a:rPr lang="en-US" dirty="0" smtClean="0">
                <a:latin typeface="Cambria"/>
                <a:cs typeface="Cambria"/>
              </a:rPr>
              <a:t> y </a:t>
            </a:r>
            <a:r>
              <a:rPr lang="en-US" dirty="0" err="1" smtClean="0">
                <a:latin typeface="Cambria"/>
                <a:cs typeface="Cambria"/>
              </a:rPr>
              <a:t>fantásticas</a:t>
            </a:r>
            <a:r>
              <a:rPr lang="en-US" dirty="0" smtClean="0">
                <a:latin typeface="Cambria"/>
                <a:cs typeface="Cambria"/>
              </a:rPr>
              <a:t>.</a:t>
            </a:r>
            <a:endParaRPr lang="en-US" dirty="0">
              <a:latin typeface="Cambria"/>
              <a:cs typeface="Cambria"/>
            </a:endParaRPr>
          </a:p>
        </p:txBody>
      </p:sp>
    </p:spTree>
    <p:extLst>
      <p:ext uri="{BB962C8B-B14F-4D97-AF65-F5344CB8AC3E}">
        <p14:creationId xmlns:p14="http://schemas.microsoft.com/office/powerpoint/2010/main" val="2454753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err="1">
                <a:latin typeface="Cambria"/>
                <a:cs typeface="Cambria"/>
              </a:rPr>
              <a:t>Increíble</a:t>
            </a:r>
            <a:r>
              <a:rPr lang="en-US" b="1" dirty="0">
                <a:latin typeface="Cambria"/>
                <a:cs typeface="Cambria"/>
              </a:rPr>
              <a:t>!		</a:t>
            </a:r>
            <a:r>
              <a:rPr lang="en-US" b="1" dirty="0" smtClean="0">
                <a:latin typeface="Cambria"/>
                <a:cs typeface="Cambria"/>
              </a:rPr>
              <a:t>	</a:t>
            </a:r>
            <a:r>
              <a:rPr lang="en-US" b="1" dirty="0" err="1" smtClean="0">
                <a:latin typeface="Cambria"/>
                <a:cs typeface="Cambria"/>
              </a:rPr>
              <a:t>Es</a:t>
            </a:r>
            <a:r>
              <a:rPr lang="en-US" b="1" dirty="0" smtClean="0">
                <a:latin typeface="Cambria"/>
                <a:cs typeface="Cambria"/>
              </a:rPr>
              <a:t> </a:t>
            </a:r>
            <a:r>
              <a:rPr lang="en-US" b="1" dirty="0" err="1">
                <a:latin typeface="Cambria"/>
                <a:cs typeface="Cambria"/>
              </a:rPr>
              <a:t>obvio</a:t>
            </a:r>
            <a:r>
              <a:rPr lang="en-US" b="1" dirty="0">
                <a:latin typeface="Cambria"/>
                <a:cs typeface="Cambria"/>
              </a:rPr>
              <a:t>		¡</a:t>
            </a:r>
            <a:r>
              <a:rPr lang="en-US" b="1" dirty="0" err="1">
                <a:latin typeface="Cambria"/>
                <a:cs typeface="Cambria"/>
              </a:rPr>
              <a:t>Qué</a:t>
            </a:r>
            <a:r>
              <a:rPr lang="en-US" b="1" dirty="0">
                <a:latin typeface="Cambria"/>
                <a:cs typeface="Cambria"/>
              </a:rPr>
              <a:t> </a:t>
            </a:r>
            <a:r>
              <a:rPr lang="en-US" b="1" dirty="0" err="1">
                <a:latin typeface="Cambria"/>
                <a:cs typeface="Cambria"/>
              </a:rPr>
              <a:t>va</a:t>
            </a:r>
            <a:r>
              <a:rPr lang="en-US" b="1" dirty="0">
                <a:latin typeface="Cambria"/>
                <a:cs typeface="Cambria"/>
              </a:rPr>
              <a:t>!</a:t>
            </a:r>
            <a:endParaRPr lang="en-US" dirty="0">
              <a:latin typeface="Cambria"/>
              <a:cs typeface="Cambria"/>
            </a:endParaRPr>
          </a:p>
          <a:p>
            <a:pPr marL="0" indent="0">
              <a:buNone/>
            </a:pPr>
            <a:r>
              <a:rPr lang="en-US" i="1" dirty="0">
                <a:latin typeface="Cambria"/>
                <a:cs typeface="Cambria"/>
              </a:rPr>
              <a:t>Incredible!		</a:t>
            </a:r>
            <a:r>
              <a:rPr lang="en-US" i="1" dirty="0" smtClean="0">
                <a:latin typeface="Cambria"/>
                <a:cs typeface="Cambria"/>
              </a:rPr>
              <a:t>	It’s </a:t>
            </a:r>
            <a:r>
              <a:rPr lang="en-US" i="1" dirty="0">
                <a:latin typeface="Cambria"/>
                <a:cs typeface="Cambria"/>
              </a:rPr>
              <a:t>obvious		</a:t>
            </a:r>
            <a:r>
              <a:rPr lang="en-US" i="1" dirty="0" smtClean="0">
                <a:latin typeface="Cambria"/>
                <a:cs typeface="Cambria"/>
              </a:rPr>
              <a:t>No </a:t>
            </a:r>
            <a:r>
              <a:rPr lang="en-US" i="1" dirty="0">
                <a:latin typeface="Cambria"/>
                <a:cs typeface="Cambria"/>
              </a:rPr>
              <a:t>way!</a:t>
            </a:r>
            <a:endParaRPr lang="en-US" dirty="0">
              <a:latin typeface="Cambria"/>
              <a:cs typeface="Cambria"/>
            </a:endParaRPr>
          </a:p>
          <a:p>
            <a:pPr marL="0" indent="0">
              <a:buNone/>
            </a:pPr>
            <a:r>
              <a:rPr lang="en-US" dirty="0">
                <a:latin typeface="Cambria"/>
                <a:cs typeface="Cambria"/>
              </a:rPr>
              <a:t> </a:t>
            </a:r>
          </a:p>
          <a:p>
            <a:pPr marL="0" indent="0">
              <a:buNone/>
            </a:pPr>
            <a:r>
              <a:rPr lang="en-US" b="1" dirty="0">
                <a:latin typeface="Cambria"/>
                <a:cs typeface="Cambria"/>
              </a:rPr>
              <a:t>¡</a:t>
            </a:r>
            <a:r>
              <a:rPr lang="en-US" b="1" dirty="0" err="1">
                <a:latin typeface="Cambria"/>
                <a:cs typeface="Cambria"/>
              </a:rPr>
              <a:t>Qué</a:t>
            </a:r>
            <a:r>
              <a:rPr lang="en-US" b="1" dirty="0">
                <a:latin typeface="Cambria"/>
                <a:cs typeface="Cambria"/>
              </a:rPr>
              <a:t> horrible</a:t>
            </a:r>
            <a:r>
              <a:rPr lang="en-US" b="1" dirty="0" smtClean="0">
                <a:latin typeface="Cambria"/>
                <a:cs typeface="Cambria"/>
              </a:rPr>
              <a:t>!					¡No me </a:t>
            </a:r>
            <a:r>
              <a:rPr lang="en-US" b="1" dirty="0" err="1" smtClean="0">
                <a:latin typeface="Cambria"/>
                <a:cs typeface="Cambria"/>
              </a:rPr>
              <a:t>digas</a:t>
            </a:r>
            <a:r>
              <a:rPr lang="en-US" b="1" dirty="0" smtClean="0">
                <a:latin typeface="Cambria"/>
                <a:cs typeface="Cambria"/>
              </a:rPr>
              <a:t>!</a:t>
            </a:r>
            <a:endParaRPr lang="en-US" dirty="0">
              <a:latin typeface="Cambria"/>
              <a:cs typeface="Cambria"/>
            </a:endParaRPr>
          </a:p>
          <a:p>
            <a:pPr marL="0" indent="0">
              <a:buNone/>
            </a:pPr>
            <a:r>
              <a:rPr lang="en-US" i="1" dirty="0">
                <a:latin typeface="Cambria"/>
                <a:cs typeface="Cambria"/>
              </a:rPr>
              <a:t>How horrible!</a:t>
            </a:r>
            <a:endParaRPr lang="en-US" dirty="0">
              <a:latin typeface="Cambria"/>
              <a:cs typeface="Cambria"/>
            </a:endParaRPr>
          </a:p>
          <a:p>
            <a:pPr marL="0" indent="0">
              <a:buNone/>
            </a:pPr>
            <a:endParaRPr lang="en-US" dirty="0" smtClean="0"/>
          </a:p>
          <a:p>
            <a:pPr marL="0" indent="0">
              <a:buNone/>
            </a:pPr>
            <a:r>
              <a:rPr lang="en-US" dirty="0" smtClean="0"/>
              <a:t>¡</a:t>
            </a:r>
            <a:r>
              <a:rPr lang="en-US" dirty="0" err="1" smtClean="0"/>
              <a:t>Qué</a:t>
            </a:r>
            <a:r>
              <a:rPr lang="en-US" dirty="0" smtClean="0"/>
              <a:t> + </a:t>
            </a:r>
            <a:r>
              <a:rPr lang="en-US" dirty="0" err="1" smtClean="0"/>
              <a:t>adjetivo</a:t>
            </a:r>
            <a:r>
              <a:rPr lang="en-US" dirty="0" smtClean="0"/>
              <a:t>!</a:t>
            </a:r>
            <a:endParaRPr lang="en-US" dirty="0"/>
          </a:p>
        </p:txBody>
      </p:sp>
    </p:spTree>
    <p:extLst>
      <p:ext uri="{BB962C8B-B14F-4D97-AF65-F5344CB8AC3E}">
        <p14:creationId xmlns:p14="http://schemas.microsoft.com/office/powerpoint/2010/main" val="41379290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dirty="0"/>
              <a:t>Hay un </a:t>
            </a:r>
            <a:r>
              <a:rPr lang="en-US" u="sng" dirty="0" err="1"/>
              <a:t>pasajero</a:t>
            </a:r>
            <a:r>
              <a:rPr lang="en-US" dirty="0"/>
              <a:t>.  </a:t>
            </a:r>
            <a:r>
              <a:rPr lang="es-ES_tradnl" dirty="0"/>
              <a:t>El pasajero es un chico loco.  Él vive en  </a:t>
            </a:r>
            <a:r>
              <a:rPr lang="es-ES_tradnl" dirty="0" err="1"/>
              <a:t>Graceland</a:t>
            </a:r>
            <a:r>
              <a:rPr lang="es-ES_tradnl" dirty="0"/>
              <a:t> a la izquierda de un a</a:t>
            </a:r>
            <a:r>
              <a:rPr lang="es-ES_tradnl" u="sng" dirty="0"/>
              <a:t>eropuerto</a:t>
            </a:r>
            <a:r>
              <a:rPr lang="es-ES_tradnl" dirty="0"/>
              <a:t>. ¡Qué increíble porque le encanta mucho </a:t>
            </a:r>
            <a:r>
              <a:rPr lang="es-ES_tradnl" u="sng" dirty="0"/>
              <a:t>viajar</a:t>
            </a:r>
            <a:r>
              <a:rPr lang="es-ES_tradnl" dirty="0"/>
              <a:t> por todo el mundo porque le fascinan los lenguajes del mundo.  Hay un problema.  El pasajero loco siempre tiene mala suerte cuando viaja.  </a:t>
            </a:r>
            <a:endParaRPr lang="en-US" dirty="0"/>
          </a:p>
          <a:p>
            <a:pPr marL="0" indent="0">
              <a:buNone/>
            </a:pPr>
            <a:endParaRPr lang="en-US" i="1" dirty="0">
              <a:latin typeface="Cambria"/>
              <a:cs typeface="Cambria"/>
            </a:endParaRPr>
          </a:p>
        </p:txBody>
      </p:sp>
      <p:pic>
        <p:nvPicPr>
          <p:cNvPr id="2" name="Picture 1" descr="images-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460064">
            <a:off x="3506021" y="4065549"/>
            <a:ext cx="4651528" cy="2057400"/>
          </a:xfrm>
          <a:prstGeom prst="rect">
            <a:avLst/>
          </a:prstGeom>
        </p:spPr>
      </p:pic>
    </p:spTree>
    <p:extLst>
      <p:ext uri="{BB962C8B-B14F-4D97-AF65-F5344CB8AC3E}">
        <p14:creationId xmlns:p14="http://schemas.microsoft.com/office/powerpoint/2010/main" val="34202231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4495800" cy="6858000"/>
          </a:xfrm>
        </p:spPr>
        <p:txBody>
          <a:bodyPr>
            <a:normAutofit/>
          </a:bodyPr>
          <a:lstStyle/>
          <a:p>
            <a:pPr marL="0" indent="0">
              <a:buNone/>
            </a:pPr>
            <a:r>
              <a:rPr lang="es-ES_tradnl" sz="3200" dirty="0"/>
              <a:t>¡No lo </a:t>
            </a:r>
            <a:r>
              <a:rPr lang="es-ES_tradnl" sz="3200" i="1" dirty="0" smtClean="0"/>
              <a:t>van a </a:t>
            </a:r>
            <a:r>
              <a:rPr lang="es-ES_tradnl" sz="3200" i="1" dirty="0"/>
              <a:t>creer</a:t>
            </a:r>
            <a:r>
              <a:rPr lang="es-ES_tradnl" sz="3200" dirty="0"/>
              <a:t>! Un día el pasajero loco decide viajar a </a:t>
            </a:r>
            <a:r>
              <a:rPr lang="es-ES_tradnl" sz="3200" dirty="0" smtClean="0"/>
              <a:t>Paraguayo </a:t>
            </a:r>
            <a:r>
              <a:rPr lang="es-ES_tradnl" sz="3200" dirty="0"/>
              <a:t>porque </a:t>
            </a:r>
            <a:r>
              <a:rPr lang="es-ES_tradnl" sz="3200" i="1" dirty="0"/>
              <a:t>hace muy buen tiempo </a:t>
            </a:r>
            <a:r>
              <a:rPr lang="es-ES_tradnl" sz="3200" dirty="0"/>
              <a:t>y </a:t>
            </a:r>
            <a:r>
              <a:rPr lang="es-ES_tradnl" sz="3200" i="1" dirty="0"/>
              <a:t>hace sol </a:t>
            </a:r>
            <a:r>
              <a:rPr lang="es-ES_tradnl" sz="3200" dirty="0"/>
              <a:t>casi todos los días.  Entonces, el pasajero loco </a:t>
            </a:r>
            <a:r>
              <a:rPr lang="es-ES_tradnl" sz="3200" i="1" dirty="0"/>
              <a:t>se pone </a:t>
            </a:r>
            <a:r>
              <a:rPr lang="es-ES_tradnl" sz="3200" dirty="0"/>
              <a:t>emocionado y llega al aeropuerto muy contento porque </a:t>
            </a:r>
            <a:r>
              <a:rPr lang="es-ES_tradnl" sz="3200" i="1" dirty="0"/>
              <a:t>va a viajar </a:t>
            </a:r>
            <a:r>
              <a:rPr lang="es-ES_tradnl" sz="3200" dirty="0"/>
              <a:t>a Asunción, </a:t>
            </a:r>
            <a:r>
              <a:rPr lang="es-ES_tradnl" sz="3200" dirty="0" smtClean="0"/>
              <a:t>la </a:t>
            </a:r>
            <a:r>
              <a:rPr lang="es-ES_tradnl" sz="3200" dirty="0"/>
              <a:t>capital de Paraguay. </a:t>
            </a:r>
            <a:endParaRPr lang="en-US" sz="3200" dirty="0">
              <a:latin typeface="Cambria"/>
              <a:cs typeface="Cambria"/>
            </a:endParaRPr>
          </a:p>
        </p:txBody>
      </p:sp>
      <p:pic>
        <p:nvPicPr>
          <p:cNvPr id="4" name="Content Placeholder 3" descr="images-4.jpeg"/>
          <p:cNvPicPr>
            <a:picLocks noGrp="1" noChangeAspect="1"/>
          </p:cNvPicPr>
          <p:nvPr>
            <p:ph sz="half" idx="2"/>
          </p:nvPr>
        </p:nvPicPr>
        <p:blipFill>
          <a:blip r:embed="rId2">
            <a:extLst>
              <a:ext uri="{28A0092B-C50C-407E-A947-70E740481C1C}">
                <a14:useLocalDpi xmlns:a14="http://schemas.microsoft.com/office/drawing/2010/main" val="0"/>
              </a:ext>
            </a:extLst>
          </a:blip>
          <a:srcRect t="-51331" b="-51331"/>
          <a:stretch>
            <a:fillRect/>
          </a:stretch>
        </p:blipFill>
        <p:spPr>
          <a:xfrm>
            <a:off x="4648200" y="-479162"/>
            <a:ext cx="4038600" cy="8121789"/>
          </a:xfrm>
        </p:spPr>
      </p:pic>
    </p:spTree>
    <p:extLst>
      <p:ext uri="{BB962C8B-B14F-4D97-AF65-F5344CB8AC3E}">
        <p14:creationId xmlns:p14="http://schemas.microsoft.com/office/powerpoint/2010/main" val="40075741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199" y="274638"/>
            <a:ext cx="8686801" cy="5851525"/>
          </a:xfrm>
        </p:spPr>
        <p:txBody>
          <a:bodyPr>
            <a:normAutofit/>
          </a:bodyPr>
          <a:lstStyle/>
          <a:p>
            <a:pPr marL="0" indent="0">
              <a:buNone/>
            </a:pPr>
            <a:r>
              <a:rPr lang="es-ES_tradnl" dirty="0"/>
              <a:t>Le interesa mucho aprender a hablar español.  Cuando el avión </a:t>
            </a:r>
            <a:r>
              <a:rPr lang="es-ES_tradnl" u="sng" dirty="0"/>
              <a:t>despega</a:t>
            </a:r>
            <a:r>
              <a:rPr lang="es-ES_tradnl" dirty="0"/>
              <a:t> el pobrecito pasajero loco </a:t>
            </a:r>
            <a:r>
              <a:rPr lang="es-ES_tradnl" i="1" dirty="0"/>
              <a:t>se da cuenta de que </a:t>
            </a:r>
            <a:r>
              <a:rPr lang="es-ES_tradnl" dirty="0"/>
              <a:t>no </a:t>
            </a:r>
            <a:r>
              <a:rPr lang="es-ES_tradnl" i="1" dirty="0"/>
              <a:t>se puso el desodorante </a:t>
            </a:r>
            <a:r>
              <a:rPr lang="es-ES_tradnl" dirty="0"/>
              <a:t>y </a:t>
            </a:r>
            <a:r>
              <a:rPr lang="es-ES_tradnl" i="1" dirty="0"/>
              <a:t>se pone nervioso.  </a:t>
            </a:r>
            <a:r>
              <a:rPr lang="es-ES_tradnl" dirty="0"/>
              <a:t>Hay una pasajera súper bonita en el asiento a la derecha y quiere flirtear con ella.  El pasajero loco le pregunta a la azafata, “</a:t>
            </a:r>
            <a:r>
              <a:rPr lang="es-ES_tradnl" i="1" dirty="0"/>
              <a:t>Me puedes dar el desodorante</a:t>
            </a:r>
            <a:r>
              <a:rPr lang="es-ES_tradnl" dirty="0"/>
              <a:t>.”  La azafata le responde, “Sí, por supuesto.  Tenemos </a:t>
            </a:r>
            <a:r>
              <a:rPr lang="es-ES_tradnl" dirty="0" err="1"/>
              <a:t>Axe</a:t>
            </a:r>
            <a:r>
              <a:rPr lang="es-ES_tradnl" dirty="0"/>
              <a:t>, lo mejor de todos los desodorantes.” </a:t>
            </a:r>
            <a:endParaRPr lang="en-US" dirty="0">
              <a:latin typeface="Cambria"/>
              <a:cs typeface="Cambria"/>
            </a:endParaRPr>
          </a:p>
        </p:txBody>
      </p:sp>
      <p:pic>
        <p:nvPicPr>
          <p:cNvPr id="4" name="Content Placeholder 3" descr="images-5.jpeg"/>
          <p:cNvPicPr>
            <a:picLocks noGrp="1" noChangeAspect="1"/>
          </p:cNvPicPr>
          <p:nvPr>
            <p:ph sz="half" idx="2"/>
          </p:nvPr>
        </p:nvPicPr>
        <p:blipFill>
          <a:blip r:embed="rId2">
            <a:extLst>
              <a:ext uri="{28A0092B-C50C-407E-A947-70E740481C1C}">
                <a14:useLocalDpi xmlns:a14="http://schemas.microsoft.com/office/drawing/2010/main" val="0"/>
              </a:ext>
            </a:extLst>
          </a:blip>
          <a:srcRect t="532" b="532"/>
          <a:stretch>
            <a:fillRect/>
          </a:stretch>
        </p:blipFill>
        <p:spPr>
          <a:xfrm>
            <a:off x="4192588" y="3521838"/>
            <a:ext cx="4494212" cy="3336162"/>
          </a:xfrm>
        </p:spPr>
      </p:pic>
    </p:spTree>
    <p:extLst>
      <p:ext uri="{BB962C8B-B14F-4D97-AF65-F5344CB8AC3E}">
        <p14:creationId xmlns:p14="http://schemas.microsoft.com/office/powerpoint/2010/main" val="2226944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74638"/>
            <a:ext cx="8229600" cy="3438863"/>
          </a:xfrm>
        </p:spPr>
        <p:txBody>
          <a:bodyPr>
            <a:normAutofit/>
          </a:bodyPr>
          <a:lstStyle/>
          <a:p>
            <a:pPr marL="0" indent="0">
              <a:buNone/>
            </a:pPr>
            <a:r>
              <a:rPr lang="es-ES_tradnl" dirty="0"/>
              <a:t>El pasajero loco le pregunta, “</a:t>
            </a:r>
            <a:r>
              <a:rPr lang="es-ES_tradnl" i="1" dirty="0"/>
              <a:t>Cuánto cuesta por </a:t>
            </a:r>
            <a:r>
              <a:rPr lang="es-ES_tradnl" dirty="0"/>
              <a:t>una botella del mejor desodorante del mundo.”  La azafata le responde, “es muy, muy </a:t>
            </a:r>
            <a:r>
              <a:rPr lang="es-ES_tradnl" u="sng" dirty="0"/>
              <a:t>barato</a:t>
            </a:r>
            <a:r>
              <a:rPr lang="es-ES_tradnl" dirty="0"/>
              <a:t>.  Solo cuesta un millón de dólares.”  El pasajero loco le responde, </a:t>
            </a:r>
            <a:r>
              <a:rPr lang="es-ES_tradnl" dirty="0" smtClean="0"/>
              <a:t>“¿</a:t>
            </a:r>
            <a:r>
              <a:rPr lang="es-ES_tradnl" i="1" dirty="0" smtClean="0"/>
              <a:t>No hay </a:t>
            </a:r>
            <a:r>
              <a:rPr lang="es-ES_tradnl" i="1" dirty="0"/>
              <a:t>algo más barato</a:t>
            </a:r>
            <a:r>
              <a:rPr lang="es-ES_tradnl" dirty="0"/>
              <a:t>?”  La azafata le dice, “No, lo siento pero tengo una solución para tu problema.  </a:t>
            </a:r>
            <a:r>
              <a:rPr lang="es-ES_tradnl" i="1" dirty="0" smtClean="0"/>
              <a:t>Espérame</a:t>
            </a:r>
            <a:r>
              <a:rPr lang="es-ES_tradnl" dirty="0" smtClean="0"/>
              <a:t> </a:t>
            </a:r>
            <a:r>
              <a:rPr lang="es-ES_tradnl" dirty="0"/>
              <a:t>un minuto.”</a:t>
            </a:r>
            <a:r>
              <a:rPr lang="en-US" dirty="0"/>
              <a:t> </a:t>
            </a:r>
            <a:endParaRPr lang="en-US" dirty="0">
              <a:latin typeface="Cambria"/>
              <a:cs typeface="Cambria"/>
            </a:endParaRPr>
          </a:p>
        </p:txBody>
      </p:sp>
      <p:pic>
        <p:nvPicPr>
          <p:cNvPr id="3" name="Content Placeholder 2" descr="Unknown-3.jpeg"/>
          <p:cNvPicPr>
            <a:picLocks noGrp="1" noChangeAspect="1"/>
          </p:cNvPicPr>
          <p:nvPr>
            <p:ph sz="half" idx="1"/>
          </p:nvPr>
        </p:nvPicPr>
        <p:blipFill>
          <a:blip r:embed="rId2">
            <a:extLst>
              <a:ext uri="{28A0092B-C50C-407E-A947-70E740481C1C}">
                <a14:useLocalDpi xmlns:a14="http://schemas.microsoft.com/office/drawing/2010/main" val="0"/>
              </a:ext>
            </a:extLst>
          </a:blip>
          <a:srcRect l="-5255" r="-5255"/>
          <a:stretch>
            <a:fillRect/>
          </a:stretch>
        </p:blipFill>
        <p:spPr>
          <a:xfrm>
            <a:off x="278544" y="3282257"/>
            <a:ext cx="8865456" cy="3394942"/>
          </a:xfrm>
        </p:spPr>
      </p:pic>
    </p:spTree>
    <p:extLst>
      <p:ext uri="{BB962C8B-B14F-4D97-AF65-F5344CB8AC3E}">
        <p14:creationId xmlns:p14="http://schemas.microsoft.com/office/powerpoint/2010/main" val="23464104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09218"/>
          </a:xfrm>
        </p:spPr>
        <p:txBody>
          <a:bodyPr/>
          <a:lstStyle/>
          <a:p>
            <a:endParaRPr lang="en-US" dirty="0"/>
          </a:p>
        </p:txBody>
      </p:sp>
      <p:sp>
        <p:nvSpPr>
          <p:cNvPr id="3" name="Content Placeholder 2"/>
          <p:cNvSpPr>
            <a:spLocks noGrp="1"/>
          </p:cNvSpPr>
          <p:nvPr>
            <p:ph idx="1"/>
          </p:nvPr>
        </p:nvSpPr>
        <p:spPr>
          <a:xfrm>
            <a:off x="0" y="274639"/>
            <a:ext cx="8686800" cy="6562542"/>
          </a:xfrm>
        </p:spPr>
        <p:txBody>
          <a:bodyPr>
            <a:normAutofit/>
          </a:bodyPr>
          <a:lstStyle/>
          <a:p>
            <a:pPr marL="0" indent="0">
              <a:buNone/>
            </a:pPr>
            <a:r>
              <a:rPr lang="es-ES_tradnl" dirty="0"/>
              <a:t>Dentro de 10 segundos el pasajero loco oye un anuncio, “Atención pasajeros, el hombre en el asiento </a:t>
            </a:r>
            <a:r>
              <a:rPr lang="es-ES_tradnl" u="sng" dirty="0"/>
              <a:t>a la izquierda </a:t>
            </a:r>
            <a:r>
              <a:rPr lang="es-ES_tradnl" dirty="0"/>
              <a:t>de la chica súper </a:t>
            </a:r>
            <a:r>
              <a:rPr lang="es-ES_tradnl" dirty="0" smtClean="0"/>
              <a:t>bonita </a:t>
            </a:r>
            <a:r>
              <a:rPr lang="es-ES_tradnl" dirty="0"/>
              <a:t>no lleva desodorante y huele muy mal.   Quiere hablar con la chica bonita pero necesita </a:t>
            </a:r>
            <a:r>
              <a:rPr lang="es-ES_tradnl" u="sng" dirty="0"/>
              <a:t>ponerse</a:t>
            </a:r>
            <a:r>
              <a:rPr lang="es-ES_tradnl" dirty="0"/>
              <a:t> el desodorante primero.  ¿Hay alguien que </a:t>
            </a:r>
            <a:r>
              <a:rPr lang="es-ES_tradnl" dirty="0" smtClean="0"/>
              <a:t>pueda </a:t>
            </a:r>
            <a:r>
              <a:rPr lang="es-ES_tradnl" dirty="0"/>
              <a:t>darle una botella de </a:t>
            </a:r>
            <a:r>
              <a:rPr lang="es-ES_tradnl" dirty="0" err="1"/>
              <a:t>Axe</a:t>
            </a:r>
            <a:r>
              <a:rPr lang="es-ES_tradnl" dirty="0"/>
              <a:t>?”  </a:t>
            </a:r>
            <a:endParaRPr lang="en-US" dirty="0"/>
          </a:p>
          <a:p>
            <a:pPr marL="0" indent="0">
              <a:buNone/>
            </a:pPr>
            <a:endParaRPr lang="en-US" dirty="0"/>
          </a:p>
        </p:txBody>
      </p:sp>
      <p:pic>
        <p:nvPicPr>
          <p:cNvPr id="5" name="Picture 4" descr="images-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2591" y="3473921"/>
            <a:ext cx="3934209" cy="3002774"/>
          </a:xfrm>
          <a:prstGeom prst="rect">
            <a:avLst/>
          </a:prstGeom>
        </p:spPr>
      </p:pic>
    </p:spTree>
    <p:extLst>
      <p:ext uri="{BB962C8B-B14F-4D97-AF65-F5344CB8AC3E}">
        <p14:creationId xmlns:p14="http://schemas.microsoft.com/office/powerpoint/2010/main" val="15115932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1749</TotalTime>
  <Words>888</Words>
  <Application>Microsoft Macintosh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 pasajero loco!</vt:lpstr>
      <vt:lpstr>PowerPoint Presentation</vt:lpstr>
      <vt:lpstr>Proceso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Silipo</dc:creator>
  <cp:lastModifiedBy>Leah Silipo</cp:lastModifiedBy>
  <cp:revision>13</cp:revision>
  <dcterms:created xsi:type="dcterms:W3CDTF">2015-10-13T12:37:07Z</dcterms:created>
  <dcterms:modified xsi:type="dcterms:W3CDTF">2015-10-22T13:09:17Z</dcterms:modified>
</cp:coreProperties>
</file>