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74" r:id="rId6"/>
    <p:sldId id="264" r:id="rId7"/>
    <p:sldId id="268" r:id="rId8"/>
    <p:sldId id="269" r:id="rId9"/>
    <p:sldId id="270" r:id="rId10"/>
    <p:sldId id="27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7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1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6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8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0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9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2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4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3DBB-9F67-2E44-90EF-835A96BBB95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5119-B002-9A42-86F2-2455DAB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25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lglU5hF22I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ambria"/>
                <a:cs typeface="Cambria"/>
              </a:rPr>
              <a:t>Pues</a:t>
            </a:r>
            <a:r>
              <a:rPr lang="en-US" dirty="0" smtClean="0">
                <a:latin typeface="Cambria"/>
                <a:cs typeface="Cambria"/>
              </a:rPr>
              <a:t>, ¡no </a:t>
            </a:r>
            <a:r>
              <a:rPr lang="en-US" dirty="0" err="1" smtClean="0">
                <a:latin typeface="Cambria"/>
                <a:cs typeface="Cambria"/>
              </a:rPr>
              <a:t>puedes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ir</a:t>
            </a:r>
            <a:r>
              <a:rPr lang="en-US" dirty="0" smtClean="0">
                <a:latin typeface="Cambria"/>
                <a:cs typeface="Cambria"/>
              </a:rPr>
              <a:t>!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Un </a:t>
            </a:r>
            <a:r>
              <a:rPr lang="en-US" dirty="0" err="1" smtClean="0">
                <a:latin typeface="Cambria"/>
                <a:cs typeface="Cambria"/>
              </a:rPr>
              <a:t>cuento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04158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0921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¡La cumbia!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813"/>
            <a:ext cx="8229600" cy="5046367"/>
          </a:xfrm>
        </p:spPr>
        <p:txBody>
          <a:bodyPr>
            <a:normAutofit fontScale="85000" lnSpcReduction="20000"/>
          </a:bodyPr>
          <a:lstStyle/>
          <a:p>
            <a:r>
              <a:rPr lang="es-ES_tradnl" b="1" dirty="0" smtClean="0"/>
              <a:t>___________</a:t>
            </a:r>
            <a:r>
              <a:rPr lang="es-ES_tradnl" dirty="0" smtClean="0"/>
              <a:t>se </a:t>
            </a:r>
            <a:r>
              <a:rPr lang="es-ES_tradnl" dirty="0"/>
              <a:t>siente muy frustrad</a:t>
            </a:r>
            <a:r>
              <a:rPr lang="es-ES_tradnl" i="1" dirty="0"/>
              <a:t>a</a:t>
            </a:r>
            <a:r>
              <a:rPr lang="es-ES_tradnl" dirty="0"/>
              <a:t> </a:t>
            </a:r>
            <a:r>
              <a:rPr lang="es-ES_tradnl" dirty="0" smtClean="0"/>
              <a:t>y </a:t>
            </a:r>
            <a:r>
              <a:rPr lang="es-ES_tradnl" dirty="0"/>
              <a:t>va a limpiar su dormitorio.  Después de limpiar su dormitorio ella</a:t>
            </a:r>
            <a:r>
              <a:rPr lang="es-ES_tradnl" i="1" dirty="0"/>
              <a:t> le </a:t>
            </a:r>
            <a:r>
              <a:rPr lang="es-ES_tradnl" dirty="0"/>
              <a:t>pregunta a su </a:t>
            </a:r>
            <a:r>
              <a:rPr lang="es-ES_tradnl" dirty="0" smtClean="0"/>
              <a:t>madre, </a:t>
            </a:r>
            <a:r>
              <a:rPr lang="es-ES_tradnl" dirty="0"/>
              <a:t>“</a:t>
            </a:r>
            <a:r>
              <a:rPr lang="es-ES_tradnl" i="1" dirty="0"/>
              <a:t>Puedo </a:t>
            </a:r>
            <a:r>
              <a:rPr lang="es-ES_tradnl" dirty="0" smtClean="0"/>
              <a:t>ir </a:t>
            </a:r>
            <a:r>
              <a:rPr lang="es-ES_tradnl" dirty="0"/>
              <a:t>a bailar la cumbia en Colombia? </a:t>
            </a:r>
            <a:r>
              <a:rPr lang="es-ES_tradnl" dirty="0" smtClean="0"/>
              <a:t>Quiero </a:t>
            </a:r>
            <a:r>
              <a:rPr lang="es-ES_tradnl" dirty="0"/>
              <a:t>bailar la cumbia porque es _________________________, _________________________ y ___________________________. ”  La madre </a:t>
            </a:r>
            <a:r>
              <a:rPr lang="es-ES_tradnl" i="1" dirty="0"/>
              <a:t>le</a:t>
            </a:r>
            <a:r>
              <a:rPr lang="es-ES_tradnl" dirty="0"/>
              <a:t> </a:t>
            </a:r>
            <a:r>
              <a:rPr lang="es-ES_tradnl" dirty="0" smtClean="0"/>
              <a:t>responde, </a:t>
            </a:r>
            <a:r>
              <a:rPr lang="es-ES_tradnl" dirty="0"/>
              <a:t>“¡No me digas! Yo también quiero ir a Colombia para bailar la cumbia. Me hace sentir _____________________, ____________________ y ____________________ cuando bailo la cumbia.  </a:t>
            </a:r>
            <a:r>
              <a:rPr lang="es-ES_tradnl" b="1" dirty="0" smtClean="0"/>
              <a:t>___________</a:t>
            </a:r>
            <a:r>
              <a:rPr lang="es-ES_tradnl" dirty="0" smtClean="0"/>
              <a:t> </a:t>
            </a:r>
            <a:r>
              <a:rPr lang="es-ES_tradnl" dirty="0"/>
              <a:t>le responde, “lo siento, pero mamá, en realidad </a:t>
            </a:r>
            <a:r>
              <a:rPr lang="es-ES_tradnl" i="1" dirty="0"/>
              <a:t>prefiero</a:t>
            </a:r>
            <a:r>
              <a:rPr lang="es-ES_tradnl" dirty="0"/>
              <a:t> ir sola.”  La madre </a:t>
            </a:r>
            <a:r>
              <a:rPr lang="es-ES_tradnl" i="1" dirty="0"/>
              <a:t>le</a:t>
            </a:r>
            <a:r>
              <a:rPr lang="es-ES_tradnl" dirty="0"/>
              <a:t> grita, “Pues, no puedes ir.  Tienes que lavar los platos.”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1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1414" y="-29686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5384" r="538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638"/>
            <a:ext cx="4038600" cy="5851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 smtClean="0"/>
              <a:t>__________</a:t>
            </a:r>
            <a:r>
              <a:rPr lang="es-ES_tradnl" dirty="0" smtClean="0"/>
              <a:t> </a:t>
            </a:r>
            <a:r>
              <a:rPr lang="es-ES_tradnl" dirty="0"/>
              <a:t>se siente muy enojad</a:t>
            </a:r>
            <a:r>
              <a:rPr lang="es-ES_tradnl" i="1" dirty="0"/>
              <a:t>a</a:t>
            </a:r>
            <a:r>
              <a:rPr lang="es-ES_tradnl" dirty="0"/>
              <a:t>  y va a lavar los platos.  Después de lavar los platos ella </a:t>
            </a:r>
            <a:r>
              <a:rPr lang="es-ES_tradnl" i="1" dirty="0"/>
              <a:t>le</a:t>
            </a:r>
            <a:r>
              <a:rPr lang="es-ES_tradnl" dirty="0"/>
              <a:t> pregunta a su madre, “</a:t>
            </a:r>
            <a:r>
              <a:rPr lang="es-ES_tradnl" i="1" dirty="0"/>
              <a:t>Puedo</a:t>
            </a:r>
            <a:r>
              <a:rPr lang="es-ES_tradnl" dirty="0"/>
              <a:t> ir a Chipotle para comer unos tacos?  </a:t>
            </a:r>
            <a:r>
              <a:rPr lang="es-ES_tradnl" i="1" dirty="0"/>
              <a:t>Quiero</a:t>
            </a:r>
            <a:r>
              <a:rPr lang="es-ES_tradnl" dirty="0"/>
              <a:t> comer los tacos me hacen sentir ___________________, _____________________ y _____________________.”  La madre</a:t>
            </a:r>
            <a:r>
              <a:rPr lang="es-ES_tradnl" i="1" dirty="0"/>
              <a:t> le </a:t>
            </a:r>
            <a:r>
              <a:rPr lang="es-ES_tradnl" dirty="0"/>
              <a:t>responde, “Me da asco la comida mexicana, no podemos ir a Chipotle </a:t>
            </a:r>
            <a:r>
              <a:rPr lang="es-ES_tradnl" i="1" dirty="0"/>
              <a:t>prefiero </a:t>
            </a:r>
            <a:r>
              <a:rPr lang="es-ES_tradnl" dirty="0"/>
              <a:t>ir a ____________.”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6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16521"/>
            <a:ext cx="4038600" cy="5851525"/>
          </a:xfrm>
        </p:spPr>
        <p:txBody>
          <a:bodyPr>
            <a:normAutofit fontScale="92500" lnSpcReduction="20000"/>
          </a:bodyPr>
          <a:lstStyle/>
          <a:p>
            <a:r>
              <a:rPr lang="es-ES_tradnl" b="1" dirty="0" smtClean="0"/>
              <a:t>_________</a:t>
            </a:r>
            <a:r>
              <a:rPr lang="es-ES_tradnl" dirty="0" smtClean="0"/>
              <a:t> </a:t>
            </a:r>
            <a:r>
              <a:rPr lang="es-ES_tradnl" dirty="0"/>
              <a:t>le dice, “lo siento, pero mamá, en realidad </a:t>
            </a:r>
            <a:r>
              <a:rPr lang="es-ES_tradnl" i="1" dirty="0"/>
              <a:t>prefiero</a:t>
            </a:r>
            <a:r>
              <a:rPr lang="es-ES_tradnl" dirty="0"/>
              <a:t> ir sola.  Me encanta comer mis tacos sola porque me encanta oír el ruido de los tacos en mi boca cuando </a:t>
            </a:r>
            <a:r>
              <a:rPr lang="es-ES_tradnl" i="1" dirty="0"/>
              <a:t>los</a:t>
            </a:r>
            <a:r>
              <a:rPr lang="es-ES_tradnl" dirty="0"/>
              <a:t> </a:t>
            </a:r>
            <a:r>
              <a:rPr lang="es-ES_tradnl" dirty="0" smtClean="0"/>
              <a:t>muerdo.</a:t>
            </a:r>
            <a:r>
              <a:rPr lang="es-ES_tradnl" dirty="0"/>
              <a:t>”  La madre</a:t>
            </a:r>
            <a:r>
              <a:rPr lang="es-ES_tradnl" i="1" dirty="0"/>
              <a:t> le </a:t>
            </a:r>
            <a:r>
              <a:rPr lang="es-ES_tradnl" dirty="0"/>
              <a:t>responde, “Sí, </a:t>
            </a:r>
            <a:r>
              <a:rPr lang="es-ES_tradnl" i="1" dirty="0"/>
              <a:t>puedes</a:t>
            </a:r>
            <a:r>
              <a:rPr lang="es-ES_tradnl" dirty="0"/>
              <a:t> ir a Chipotle pero tienes que pagar.”  </a:t>
            </a:r>
            <a:r>
              <a:rPr lang="es-ES_tradnl" b="1" dirty="0" smtClean="0"/>
              <a:t>________ </a:t>
            </a:r>
            <a:r>
              <a:rPr lang="es-ES_tradnl" dirty="0" smtClean="0"/>
              <a:t>piensa </a:t>
            </a:r>
            <a:r>
              <a:rPr lang="es-ES_tradnl" dirty="0"/>
              <a:t>por un momento y </a:t>
            </a:r>
            <a:r>
              <a:rPr lang="es-ES_tradnl" i="1" dirty="0"/>
              <a:t>le</a:t>
            </a:r>
            <a:r>
              <a:rPr lang="es-ES_tradnl" dirty="0"/>
              <a:t> dice a su madre, “vale, vamos a __________________________.”</a:t>
            </a:r>
            <a:endParaRPr lang="en-US" dirty="0"/>
          </a:p>
          <a:p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832" b="-38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965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Las </a:t>
            </a:r>
            <a:r>
              <a:rPr lang="en-US" dirty="0" err="1" smtClean="0">
                <a:latin typeface="Cambria"/>
                <a:cs typeface="Cambria"/>
              </a:rPr>
              <a:t>reglas</a:t>
            </a:r>
            <a:r>
              <a:rPr lang="en-US" dirty="0" smtClean="0">
                <a:latin typeface="Cambria"/>
                <a:cs typeface="Cambria"/>
              </a:rPr>
              <a:t>: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No se </a:t>
            </a:r>
            <a:r>
              <a:rPr lang="en-US" dirty="0" err="1" smtClean="0">
                <a:latin typeface="Cambria"/>
                <a:cs typeface="Cambria"/>
              </a:rPr>
              <a:t>permite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b="1" dirty="0" smtClean="0">
                <a:latin typeface="Cambria"/>
                <a:cs typeface="Cambria"/>
              </a:rPr>
              <a:t>DORMI</a:t>
            </a:r>
            <a:r>
              <a:rPr lang="en-US" dirty="0" smtClean="0">
                <a:latin typeface="Cambria"/>
                <a:cs typeface="Cambria"/>
              </a:rPr>
              <a:t>R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No se </a:t>
            </a:r>
            <a:r>
              <a:rPr lang="en-US" dirty="0" err="1" smtClean="0">
                <a:latin typeface="Cambria"/>
                <a:cs typeface="Cambria"/>
              </a:rPr>
              <a:t>permite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b="1" dirty="0" smtClean="0">
                <a:latin typeface="Cambria"/>
                <a:cs typeface="Cambria"/>
              </a:rPr>
              <a:t>ESCRIBIR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No se </a:t>
            </a:r>
            <a:r>
              <a:rPr lang="en-US" dirty="0" err="1" smtClean="0">
                <a:latin typeface="Cambria"/>
                <a:cs typeface="Cambria"/>
              </a:rPr>
              <a:t>permite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b="1" dirty="0" smtClean="0">
                <a:latin typeface="Cambria"/>
                <a:cs typeface="Cambria"/>
              </a:rPr>
              <a:t>HABLAR SOCIALMENTE</a:t>
            </a:r>
          </a:p>
          <a:p>
            <a:pPr lvl="1"/>
            <a:r>
              <a:rPr lang="en-US" b="1" dirty="0" smtClean="0">
                <a:latin typeface="Cambria"/>
                <a:cs typeface="Cambria"/>
              </a:rPr>
              <a:t>No se </a:t>
            </a:r>
            <a:r>
              <a:rPr lang="en-US" b="1" dirty="0" err="1" smtClean="0">
                <a:latin typeface="Cambria"/>
                <a:cs typeface="Cambria"/>
              </a:rPr>
              <a:t>permite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ir</a:t>
            </a:r>
            <a:r>
              <a:rPr lang="en-US" b="1" dirty="0" smtClean="0">
                <a:latin typeface="Cambria"/>
                <a:cs typeface="Cambria"/>
              </a:rPr>
              <a:t> al </a:t>
            </a:r>
            <a:r>
              <a:rPr lang="en-US" b="1" dirty="0" err="1" smtClean="0">
                <a:latin typeface="Cambria"/>
                <a:cs typeface="Cambria"/>
              </a:rPr>
              <a:t>baño</a:t>
            </a:r>
            <a:r>
              <a:rPr lang="en-US" b="1" dirty="0" smtClean="0">
                <a:latin typeface="Cambria"/>
                <a:cs typeface="Cambria"/>
              </a:rPr>
              <a:t> o </a:t>
            </a:r>
            <a:r>
              <a:rPr lang="en-US" b="1" dirty="0" err="1" smtClean="0">
                <a:latin typeface="Cambria"/>
                <a:cs typeface="Cambria"/>
              </a:rPr>
              <a:t>para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 smtClean="0">
                <a:latin typeface="Cambria"/>
                <a:cs typeface="Cambria"/>
              </a:rPr>
              <a:t>agua</a:t>
            </a:r>
            <a:endParaRPr lang="en-US" b="1" dirty="0" smtClean="0">
              <a:latin typeface="Cambria"/>
              <a:cs typeface="Cambria"/>
            </a:endParaRPr>
          </a:p>
          <a:p>
            <a:pPr lvl="1"/>
            <a:r>
              <a:rPr lang="en-US" b="1" dirty="0" smtClean="0">
                <a:latin typeface="Cambria"/>
                <a:cs typeface="Cambria"/>
              </a:rPr>
              <a:t>No se </a:t>
            </a:r>
            <a:r>
              <a:rPr lang="en-US" b="1" dirty="0" err="1" smtClean="0">
                <a:latin typeface="Cambria"/>
                <a:cs typeface="Cambria"/>
              </a:rPr>
              <a:t>permite</a:t>
            </a:r>
            <a:r>
              <a:rPr lang="en-US" b="1" dirty="0" smtClean="0">
                <a:latin typeface="Cambria"/>
                <a:cs typeface="Cambria"/>
              </a:rPr>
              <a:t> comer</a:t>
            </a:r>
          </a:p>
        </p:txBody>
      </p:sp>
    </p:spTree>
    <p:extLst>
      <p:ext uri="{BB962C8B-B14F-4D97-AF65-F5344CB8AC3E}">
        <p14:creationId xmlns:p14="http://schemas.microsoft.com/office/powerpoint/2010/main" val="118660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mbria"/>
                <a:cs typeface="Cambria"/>
              </a:rPr>
              <a:t>Proceso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Cambria"/>
                <a:cs typeface="Cambria"/>
              </a:rPr>
              <a:t>Cuando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digo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algo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dirty="0" err="1" smtClean="0">
                <a:latin typeface="Cambria"/>
                <a:cs typeface="Cambria"/>
              </a:rPr>
              <a:t>Ustedes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responden</a:t>
            </a:r>
            <a:r>
              <a:rPr lang="en-US" dirty="0" smtClean="0">
                <a:latin typeface="Cambria"/>
                <a:cs typeface="Cambria"/>
              </a:rPr>
              <a:t> con </a:t>
            </a:r>
            <a:r>
              <a:rPr lang="en-US" dirty="0" err="1" smtClean="0">
                <a:latin typeface="Cambria"/>
                <a:cs typeface="Cambria"/>
              </a:rPr>
              <a:t>inter</a:t>
            </a:r>
            <a:r>
              <a:rPr lang="en-US" dirty="0" err="1" smtClean="0">
                <a:latin typeface="Cambria"/>
                <a:cs typeface="Cambria"/>
              </a:rPr>
              <a:t>és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así</a:t>
            </a:r>
            <a:r>
              <a:rPr lang="en-US" dirty="0" smtClean="0">
                <a:latin typeface="Cambria"/>
                <a:cs typeface="Cambria"/>
              </a:rPr>
              <a:t> “</a:t>
            </a:r>
            <a:r>
              <a:rPr lang="en-US" dirty="0" smtClean="0">
                <a:latin typeface="Cambria"/>
                <a:cs typeface="Cambria"/>
              </a:rPr>
              <a:t>OHHHHHHH!” (Les </a:t>
            </a:r>
            <a:r>
              <a:rPr lang="en-US" dirty="0" err="1" smtClean="0">
                <a:latin typeface="Cambria"/>
                <a:cs typeface="Cambria"/>
              </a:rPr>
              <a:t>aviso</a:t>
            </a:r>
            <a:r>
              <a:rPr lang="en-US" dirty="0" smtClean="0">
                <a:latin typeface="Cambria"/>
                <a:cs typeface="Cambria"/>
              </a:rPr>
              <a:t>)</a:t>
            </a:r>
            <a:endParaRPr lang="en-US" dirty="0" smtClean="0">
              <a:latin typeface="Cambria"/>
              <a:cs typeface="Cambria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Cambria"/>
                <a:cs typeface="Cambria"/>
              </a:rPr>
              <a:t>Cuando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yo</a:t>
            </a:r>
            <a:r>
              <a:rPr lang="en-US" dirty="0" smtClean="0">
                <a:latin typeface="Cambria"/>
                <a:cs typeface="Cambria"/>
              </a:rPr>
              <a:t> les </a:t>
            </a:r>
            <a:r>
              <a:rPr lang="en-US" dirty="0" err="1" smtClean="0">
                <a:latin typeface="Cambria"/>
                <a:cs typeface="Cambria"/>
              </a:rPr>
              <a:t>pregunta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una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pregunta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dirty="0" err="1" smtClean="0">
                <a:latin typeface="Cambria"/>
                <a:cs typeface="Cambria"/>
              </a:rPr>
              <a:t>Ustedes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tienen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que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contestar</a:t>
            </a:r>
            <a:r>
              <a:rPr lang="en-US" dirty="0" smtClean="0">
                <a:latin typeface="Cambria"/>
                <a:cs typeface="Cambria"/>
              </a:rPr>
              <a:t> EN ESPA</a:t>
            </a:r>
            <a:r>
              <a:rPr lang="en-US" dirty="0" smtClean="0">
                <a:latin typeface="Cambria"/>
                <a:cs typeface="Cambria"/>
              </a:rPr>
              <a:t>ÑOL. 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Cambria"/>
                <a:cs typeface="Cambria"/>
              </a:rPr>
              <a:t>Cuando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yo</a:t>
            </a:r>
            <a:r>
              <a:rPr lang="en-US" dirty="0" smtClean="0">
                <a:latin typeface="Cambria"/>
                <a:cs typeface="Cambria"/>
              </a:rPr>
              <a:t> les </a:t>
            </a:r>
            <a:r>
              <a:rPr lang="en-US" dirty="0" err="1" smtClean="0">
                <a:latin typeface="Cambria"/>
                <a:cs typeface="Cambria"/>
              </a:rPr>
              <a:t>pregunta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una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pregunta</a:t>
            </a:r>
            <a:r>
              <a:rPr lang="en-US" dirty="0" smtClean="0">
                <a:latin typeface="Cambria"/>
                <a:cs typeface="Cambria"/>
              </a:rPr>
              <a:t> NUEVA (</a:t>
            </a:r>
            <a:r>
              <a:rPr lang="en-US" dirty="0" err="1" smtClean="0">
                <a:latin typeface="Cambria"/>
                <a:cs typeface="Cambria"/>
              </a:rPr>
              <a:t>Uds</a:t>
            </a:r>
            <a:r>
              <a:rPr lang="en-US" dirty="0" smtClean="0">
                <a:latin typeface="Cambria"/>
                <a:cs typeface="Cambria"/>
              </a:rPr>
              <a:t>. no </a:t>
            </a:r>
            <a:r>
              <a:rPr lang="en-US" dirty="0" err="1" smtClean="0">
                <a:latin typeface="Cambria"/>
                <a:cs typeface="Cambria"/>
              </a:rPr>
              <a:t>saben</a:t>
            </a:r>
            <a:r>
              <a:rPr lang="en-US" dirty="0" smtClean="0">
                <a:latin typeface="Cambria"/>
                <a:cs typeface="Cambria"/>
              </a:rPr>
              <a:t> la </a:t>
            </a:r>
            <a:r>
              <a:rPr lang="en-US" dirty="0" err="1" smtClean="0">
                <a:latin typeface="Cambria"/>
                <a:cs typeface="Cambria"/>
              </a:rPr>
              <a:t>respuesta</a:t>
            </a:r>
            <a:r>
              <a:rPr lang="en-US" dirty="0" smtClean="0">
                <a:latin typeface="Cambria"/>
                <a:cs typeface="Cambria"/>
              </a:rPr>
              <a:t>), </a:t>
            </a:r>
            <a:r>
              <a:rPr lang="en-US" dirty="0" err="1" smtClean="0">
                <a:latin typeface="Cambria"/>
                <a:cs typeface="Cambria"/>
              </a:rPr>
              <a:t>Uds</a:t>
            </a:r>
            <a:r>
              <a:rPr lang="en-US" dirty="0" smtClean="0">
                <a:latin typeface="Cambria"/>
                <a:cs typeface="Cambria"/>
              </a:rPr>
              <a:t>. </a:t>
            </a:r>
            <a:r>
              <a:rPr lang="en-US" dirty="0" err="1" smtClean="0">
                <a:latin typeface="Cambria"/>
                <a:cs typeface="Cambria"/>
              </a:rPr>
              <a:t>Tiene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que</a:t>
            </a:r>
            <a:r>
              <a:rPr lang="en-US" dirty="0" smtClean="0">
                <a:latin typeface="Cambria"/>
                <a:cs typeface="Cambria"/>
              </a:rPr>
              <a:t> ADVINAR. </a:t>
            </a:r>
            <a:r>
              <a:rPr lang="en-US" dirty="0" err="1" smtClean="0">
                <a:latin typeface="Cambria"/>
                <a:cs typeface="Cambria"/>
              </a:rPr>
              <a:t>Reglas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para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adivinar</a:t>
            </a:r>
            <a:r>
              <a:rPr lang="en-US" dirty="0" smtClean="0">
                <a:latin typeface="Cambria"/>
                <a:cs typeface="Cambria"/>
              </a:rPr>
              <a:t>:</a:t>
            </a:r>
            <a:endParaRPr lang="en-US" dirty="0" smtClean="0">
              <a:latin typeface="Cambria"/>
              <a:cs typeface="Cambria"/>
            </a:endParaRPr>
          </a:p>
          <a:p>
            <a:pPr marL="914400" lvl="1" indent="-514350">
              <a:buAutoNum type="alphaLcPeriod"/>
            </a:pPr>
            <a:r>
              <a:rPr lang="en-US" dirty="0" smtClean="0">
                <a:latin typeface="Cambria"/>
                <a:cs typeface="Cambria"/>
              </a:rPr>
              <a:t>Se </a:t>
            </a:r>
            <a:r>
              <a:rPr lang="en-US" dirty="0" err="1" smtClean="0">
                <a:latin typeface="Cambria"/>
                <a:cs typeface="Cambria"/>
              </a:rPr>
              <a:t>Tiene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que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adivinar</a:t>
            </a:r>
            <a:r>
              <a:rPr lang="en-US" dirty="0" smtClean="0">
                <a:latin typeface="Cambria"/>
                <a:cs typeface="Cambria"/>
              </a:rPr>
              <a:t> en </a:t>
            </a:r>
            <a:r>
              <a:rPr lang="en-US" dirty="0" err="1" smtClean="0">
                <a:latin typeface="Cambria"/>
                <a:cs typeface="Cambria"/>
              </a:rPr>
              <a:t>espa</a:t>
            </a:r>
            <a:r>
              <a:rPr lang="en-US" dirty="0" err="1" smtClean="0">
                <a:latin typeface="Cambria"/>
                <a:cs typeface="Cambria"/>
              </a:rPr>
              <a:t>ñol</a:t>
            </a:r>
            <a:endParaRPr lang="en-US" dirty="0" smtClean="0">
              <a:latin typeface="Cambria"/>
              <a:cs typeface="Cambria"/>
            </a:endParaRPr>
          </a:p>
          <a:p>
            <a:pPr marL="914400" lvl="1" indent="-514350">
              <a:buAutoNum type="alphaLcPeriod"/>
            </a:pPr>
            <a:r>
              <a:rPr lang="en-US" dirty="0" smtClean="0">
                <a:latin typeface="Cambria"/>
                <a:cs typeface="Cambria"/>
              </a:rPr>
              <a:t>Se </a:t>
            </a:r>
            <a:r>
              <a:rPr lang="en-US" dirty="0" err="1" smtClean="0">
                <a:latin typeface="Cambria"/>
                <a:cs typeface="Cambria"/>
              </a:rPr>
              <a:t>puede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adivinar</a:t>
            </a:r>
            <a:r>
              <a:rPr lang="en-US" dirty="0" smtClean="0">
                <a:latin typeface="Cambria"/>
                <a:cs typeface="Cambria"/>
              </a:rPr>
              <a:t> con NOMBRES en </a:t>
            </a:r>
            <a:r>
              <a:rPr lang="en-US" dirty="0" err="1" smtClean="0">
                <a:latin typeface="Cambria"/>
                <a:cs typeface="Cambria"/>
              </a:rPr>
              <a:t>ingl</a:t>
            </a:r>
            <a:r>
              <a:rPr lang="en-US" dirty="0" err="1" smtClean="0">
                <a:latin typeface="Cambria"/>
                <a:cs typeface="Cambria"/>
              </a:rPr>
              <a:t>és</a:t>
            </a:r>
            <a:endParaRPr lang="en-US" dirty="0" smtClean="0">
              <a:latin typeface="Cambria"/>
              <a:cs typeface="Cambria"/>
            </a:endParaRPr>
          </a:p>
          <a:p>
            <a:pPr marL="914400" lvl="1" indent="-514350">
              <a:buAutoNum type="alphaLcPeriod"/>
            </a:pPr>
            <a:r>
              <a:rPr lang="en-US" dirty="0" smtClean="0">
                <a:latin typeface="Cambria"/>
                <a:cs typeface="Cambria"/>
              </a:rPr>
              <a:t>Las </a:t>
            </a:r>
            <a:r>
              <a:rPr lang="en-US" dirty="0" err="1" smtClean="0">
                <a:latin typeface="Cambria"/>
                <a:cs typeface="Cambria"/>
              </a:rPr>
              <a:t>adivinanzas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tienen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que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ser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fabulosas</a:t>
            </a:r>
            <a:r>
              <a:rPr lang="en-US" dirty="0" smtClean="0">
                <a:latin typeface="Cambria"/>
                <a:cs typeface="Cambria"/>
              </a:rPr>
              <a:t> y </a:t>
            </a:r>
            <a:r>
              <a:rPr lang="en-US" dirty="0" err="1" smtClean="0">
                <a:latin typeface="Cambria"/>
                <a:cs typeface="Cambria"/>
              </a:rPr>
              <a:t>fant</a:t>
            </a:r>
            <a:r>
              <a:rPr lang="en-US" dirty="0" err="1" smtClean="0">
                <a:latin typeface="Cambria"/>
                <a:cs typeface="Cambria"/>
              </a:rPr>
              <a:t>ásticas</a:t>
            </a:r>
            <a:r>
              <a:rPr lang="en-US" dirty="0" smtClean="0">
                <a:latin typeface="Cambria"/>
                <a:cs typeface="Cambria"/>
              </a:rPr>
              <a:t>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9398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ambria"/>
                <a:cs typeface="Cambria"/>
              </a:rPr>
              <a:t>Increíble</a:t>
            </a:r>
            <a:r>
              <a:rPr lang="en-US" b="1" dirty="0">
                <a:latin typeface="Cambria"/>
                <a:cs typeface="Cambria"/>
              </a:rPr>
              <a:t>!		</a:t>
            </a:r>
            <a:r>
              <a:rPr lang="en-US" b="1" dirty="0" smtClean="0">
                <a:latin typeface="Cambria"/>
                <a:cs typeface="Cambria"/>
              </a:rPr>
              <a:t>	</a:t>
            </a:r>
            <a:r>
              <a:rPr lang="en-US" b="1" dirty="0" err="1" smtClean="0">
                <a:latin typeface="Cambria"/>
                <a:cs typeface="Cambria"/>
              </a:rPr>
              <a:t>Es</a:t>
            </a:r>
            <a:r>
              <a:rPr lang="en-US" b="1" dirty="0" smtClean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obvio</a:t>
            </a:r>
            <a:r>
              <a:rPr lang="en-US" b="1" dirty="0">
                <a:latin typeface="Cambria"/>
                <a:cs typeface="Cambria"/>
              </a:rPr>
              <a:t>		¡</a:t>
            </a:r>
            <a:r>
              <a:rPr lang="en-US" b="1" dirty="0" err="1">
                <a:latin typeface="Cambria"/>
                <a:cs typeface="Cambria"/>
              </a:rPr>
              <a:t>Qué</a:t>
            </a:r>
            <a:r>
              <a:rPr lang="en-US" b="1" dirty="0">
                <a:latin typeface="Cambria"/>
                <a:cs typeface="Cambria"/>
              </a:rPr>
              <a:t> </a:t>
            </a:r>
            <a:r>
              <a:rPr lang="en-US" b="1" dirty="0" err="1">
                <a:latin typeface="Cambria"/>
                <a:cs typeface="Cambria"/>
              </a:rPr>
              <a:t>va</a:t>
            </a:r>
            <a:r>
              <a:rPr lang="en-US" b="1" dirty="0">
                <a:latin typeface="Cambria"/>
                <a:cs typeface="Cambria"/>
              </a:rPr>
              <a:t>!</a:t>
            </a: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i="1" dirty="0">
                <a:latin typeface="Cambria"/>
                <a:cs typeface="Cambria"/>
              </a:rPr>
              <a:t>Incredible!		</a:t>
            </a:r>
            <a:r>
              <a:rPr lang="en-US" i="1" dirty="0" smtClean="0">
                <a:latin typeface="Cambria"/>
                <a:cs typeface="Cambria"/>
              </a:rPr>
              <a:t>	It’s </a:t>
            </a:r>
            <a:r>
              <a:rPr lang="en-US" i="1" dirty="0">
                <a:latin typeface="Cambria"/>
                <a:cs typeface="Cambria"/>
              </a:rPr>
              <a:t>obvious		</a:t>
            </a:r>
            <a:r>
              <a:rPr lang="en-US" i="1" dirty="0" smtClean="0">
                <a:latin typeface="Cambria"/>
                <a:cs typeface="Cambria"/>
              </a:rPr>
              <a:t>No </a:t>
            </a:r>
            <a:r>
              <a:rPr lang="en-US" i="1" dirty="0">
                <a:latin typeface="Cambria"/>
                <a:cs typeface="Cambria"/>
              </a:rPr>
              <a:t>way!</a:t>
            </a: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>
                <a:latin typeface="Cambria"/>
                <a:cs typeface="Cambria"/>
              </a:rPr>
              <a:t> </a:t>
            </a:r>
          </a:p>
          <a:p>
            <a:pPr marL="0" indent="0">
              <a:buNone/>
            </a:pPr>
            <a:r>
              <a:rPr lang="en-US" b="1" dirty="0">
                <a:latin typeface="Cambria"/>
                <a:cs typeface="Cambria"/>
              </a:rPr>
              <a:t>¡</a:t>
            </a:r>
            <a:r>
              <a:rPr lang="en-US" b="1" dirty="0" err="1">
                <a:latin typeface="Cambria"/>
                <a:cs typeface="Cambria"/>
              </a:rPr>
              <a:t>Qué</a:t>
            </a:r>
            <a:r>
              <a:rPr lang="en-US" b="1" dirty="0">
                <a:latin typeface="Cambria"/>
                <a:cs typeface="Cambria"/>
              </a:rPr>
              <a:t> horrible</a:t>
            </a:r>
            <a:r>
              <a:rPr lang="en-US" b="1" dirty="0" smtClean="0">
                <a:latin typeface="Cambria"/>
                <a:cs typeface="Cambria"/>
              </a:rPr>
              <a:t>!					¡No me </a:t>
            </a:r>
            <a:r>
              <a:rPr lang="en-US" b="1" dirty="0" err="1" smtClean="0">
                <a:latin typeface="Cambria"/>
                <a:cs typeface="Cambria"/>
              </a:rPr>
              <a:t>digas</a:t>
            </a:r>
            <a:r>
              <a:rPr lang="en-US" b="1" dirty="0" smtClean="0">
                <a:latin typeface="Cambria"/>
                <a:cs typeface="Cambria"/>
              </a:rPr>
              <a:t>!</a:t>
            </a: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i="1" dirty="0">
                <a:latin typeface="Cambria"/>
                <a:cs typeface="Cambria"/>
              </a:rPr>
              <a:t>How horrible!</a:t>
            </a:r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>
              <a:buNone/>
            </a:pPr>
            <a:endParaRPr lang="en-US" i="1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 smtClean="0">
                <a:latin typeface="Cambria"/>
                <a:cs typeface="Cambria"/>
              </a:rPr>
              <a:t>puedo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I can</a:t>
            </a:r>
            <a:r>
              <a:rPr lang="en-US" dirty="0" smtClean="0">
                <a:latin typeface="Cambria"/>
                <a:cs typeface="Cambria"/>
              </a:rPr>
              <a:t>)				</a:t>
            </a:r>
            <a:r>
              <a:rPr lang="en-US" dirty="0" err="1" smtClean="0">
                <a:latin typeface="Cambria"/>
                <a:cs typeface="Cambria"/>
              </a:rPr>
              <a:t>quiero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I want)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 smtClean="0">
                <a:latin typeface="Cambria"/>
                <a:cs typeface="Cambria"/>
              </a:rPr>
              <a:t>puedes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you can</a:t>
            </a:r>
            <a:r>
              <a:rPr lang="en-US" dirty="0" smtClean="0">
                <a:latin typeface="Cambria"/>
                <a:cs typeface="Cambria"/>
              </a:rPr>
              <a:t>)			</a:t>
            </a:r>
            <a:r>
              <a:rPr lang="en-US" dirty="0" smtClean="0">
                <a:latin typeface="Cambria"/>
                <a:cs typeface="Cambria"/>
              </a:rPr>
              <a:t>Me </a:t>
            </a:r>
            <a:r>
              <a:rPr lang="en-US" dirty="0" err="1" smtClean="0">
                <a:latin typeface="Cambria"/>
                <a:cs typeface="Cambria"/>
              </a:rPr>
              <a:t>hace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sentir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It </a:t>
            </a:r>
            <a:r>
              <a:rPr lang="en-US" dirty="0" err="1" smtClean="0">
                <a:latin typeface="Cambria"/>
                <a:cs typeface="Cambria"/>
              </a:rPr>
              <a:t>puede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he/she can</a:t>
            </a:r>
            <a:r>
              <a:rPr lang="en-US" dirty="0" smtClean="0">
                <a:latin typeface="Cambria"/>
                <a:cs typeface="Cambria"/>
              </a:rPr>
              <a:t>)		</a:t>
            </a:r>
            <a:r>
              <a:rPr lang="en-US" i="1" dirty="0" smtClean="0">
                <a:latin typeface="Cambria"/>
                <a:cs typeface="Cambria"/>
              </a:rPr>
              <a:t>makes me feel…)</a:t>
            </a:r>
          </a:p>
          <a:p>
            <a:pPr marL="0" indent="0">
              <a:buNone/>
            </a:pPr>
            <a:endParaRPr lang="en-US" i="1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Le (</a:t>
            </a:r>
            <a:r>
              <a:rPr lang="en-US" i="1" dirty="0" smtClean="0">
                <a:latin typeface="Cambria"/>
                <a:cs typeface="Cambria"/>
              </a:rPr>
              <a:t>to him/her</a:t>
            </a:r>
            <a:r>
              <a:rPr lang="en-US" dirty="0" smtClean="0">
                <a:latin typeface="Cambria"/>
                <a:cs typeface="Cambria"/>
              </a:rPr>
              <a:t>)				</a:t>
            </a:r>
            <a:r>
              <a:rPr lang="en-US" dirty="0" err="1" smtClean="0">
                <a:latin typeface="Cambria"/>
                <a:cs typeface="Cambria"/>
              </a:rPr>
              <a:t>prefiero</a:t>
            </a:r>
            <a:r>
              <a:rPr lang="en-US" dirty="0" smtClean="0">
                <a:latin typeface="Cambria"/>
                <a:cs typeface="Cambria"/>
              </a:rPr>
              <a:t> (</a:t>
            </a:r>
            <a:r>
              <a:rPr lang="en-US" i="1" dirty="0" smtClean="0">
                <a:latin typeface="Cambria"/>
                <a:cs typeface="Cambria"/>
              </a:rPr>
              <a:t>I prefer)</a:t>
            </a:r>
          </a:p>
          <a:p>
            <a:pPr marL="0" indent="0">
              <a:buNone/>
            </a:pPr>
            <a:endParaRPr lang="en-US" i="1" dirty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US" dirty="0" err="1" smtClean="0">
                <a:latin typeface="Cambria"/>
                <a:cs typeface="Cambria"/>
              </a:rPr>
              <a:t>Tienes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que</a:t>
            </a:r>
            <a:r>
              <a:rPr lang="en-US" dirty="0" smtClean="0">
                <a:latin typeface="Cambria"/>
                <a:cs typeface="Cambria"/>
              </a:rPr>
              <a:t>… (</a:t>
            </a:r>
            <a:r>
              <a:rPr lang="en-US" i="1" dirty="0" err="1" smtClean="0">
                <a:latin typeface="Cambria"/>
                <a:cs typeface="Cambria"/>
              </a:rPr>
              <a:t>tienes</a:t>
            </a:r>
            <a:r>
              <a:rPr lang="en-US" i="1" dirty="0" smtClean="0">
                <a:latin typeface="Cambria"/>
                <a:cs typeface="Cambria"/>
              </a:rPr>
              <a:t> </a:t>
            </a:r>
            <a:r>
              <a:rPr lang="en-US" i="1" dirty="0" err="1" smtClean="0">
                <a:latin typeface="Cambria"/>
                <a:cs typeface="Cambria"/>
              </a:rPr>
              <a:t>que</a:t>
            </a:r>
            <a:r>
              <a:rPr lang="en-US" i="1" dirty="0" smtClean="0">
                <a:latin typeface="Cambria"/>
                <a:cs typeface="Cambria"/>
              </a:rPr>
              <a:t>)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1009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>
                <a:latin typeface="Cambria"/>
                <a:cs typeface="Cambria"/>
              </a:rPr>
              <a:t>Hay una chica.  La chica se llama ____________________.  La chica vive en </a:t>
            </a:r>
            <a:r>
              <a:rPr lang="es-ES_tradnl" dirty="0" err="1">
                <a:latin typeface="Cambria"/>
                <a:cs typeface="Cambria"/>
              </a:rPr>
              <a:t>Happy</a:t>
            </a:r>
            <a:r>
              <a:rPr lang="es-ES_tradnl" dirty="0">
                <a:latin typeface="Cambria"/>
                <a:cs typeface="Cambria"/>
              </a:rPr>
              <a:t> Camp, Ca.  No hace mucho frío en Ca.  </a:t>
            </a:r>
            <a:r>
              <a:rPr lang="es-ES_tradnl" i="1" dirty="0">
                <a:latin typeface="Cambria"/>
                <a:cs typeface="Cambria"/>
              </a:rPr>
              <a:t>Quiere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vivir </a:t>
            </a:r>
            <a:r>
              <a:rPr lang="es-ES_tradnl" dirty="0">
                <a:latin typeface="Cambria"/>
                <a:cs typeface="Cambria"/>
              </a:rPr>
              <a:t>en Ca. porque no hace mucho frío.  A la chica </a:t>
            </a:r>
            <a:r>
              <a:rPr lang="es-ES_tradnl" i="1" dirty="0">
                <a:latin typeface="Cambria"/>
                <a:cs typeface="Cambria"/>
              </a:rPr>
              <a:t>le </a:t>
            </a:r>
            <a:r>
              <a:rPr lang="es-ES_tradnl" i="1" dirty="0" smtClean="0">
                <a:latin typeface="Cambria"/>
                <a:cs typeface="Cambria"/>
              </a:rPr>
              <a:t>gusta </a:t>
            </a:r>
            <a:r>
              <a:rPr lang="es-ES_tradnl" dirty="0">
                <a:latin typeface="Cambria"/>
                <a:cs typeface="Cambria"/>
              </a:rPr>
              <a:t>mucho divertirse porque no hace mucho frío en Ca y puede hacer muchas actividades muy </a:t>
            </a:r>
            <a:r>
              <a:rPr lang="es-ES_tradnl" dirty="0" smtClean="0">
                <a:latin typeface="Cambria"/>
                <a:cs typeface="Cambria"/>
              </a:rPr>
              <a:t>divertid</a:t>
            </a:r>
            <a:r>
              <a:rPr lang="es-ES_tradnl" i="1" dirty="0" smtClean="0">
                <a:latin typeface="Cambria"/>
                <a:cs typeface="Cambria"/>
              </a:rPr>
              <a:t>as.</a:t>
            </a:r>
            <a:endParaRPr lang="en-US" i="1" dirty="0">
              <a:latin typeface="Cambria"/>
              <a:cs typeface="Cambri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601" y="3498603"/>
            <a:ext cx="29464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9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4038600" cy="5851525"/>
          </a:xfrm>
        </p:spPr>
        <p:txBody>
          <a:bodyPr/>
          <a:lstStyle/>
          <a:p>
            <a:r>
              <a:rPr lang="es-ES_tradnl" dirty="0">
                <a:latin typeface="Cambria"/>
                <a:cs typeface="Cambria"/>
              </a:rPr>
              <a:t>Ella es una chica muy _____________________, ____________________, y </a:t>
            </a:r>
            <a:r>
              <a:rPr lang="es-ES_tradnl" dirty="0" smtClean="0">
                <a:latin typeface="Cambria"/>
                <a:cs typeface="Cambria"/>
              </a:rPr>
              <a:t>______________________.  </a:t>
            </a:r>
            <a:r>
              <a:rPr lang="es-ES_tradnl" dirty="0">
                <a:latin typeface="Cambria"/>
                <a:cs typeface="Cambria"/>
              </a:rPr>
              <a:t>A ella </a:t>
            </a:r>
            <a:r>
              <a:rPr lang="es-ES_tradnl" i="1" u="sng" dirty="0">
                <a:latin typeface="Cambria"/>
                <a:cs typeface="Cambria"/>
              </a:rPr>
              <a:t>le interesa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mucho pescar</a:t>
            </a:r>
            <a:r>
              <a:rPr lang="en-US" dirty="0" smtClean="0">
                <a:latin typeface="Cambria"/>
                <a:cs typeface="Cambria"/>
              </a:rPr>
              <a:t>.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2227" r="-122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574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74638"/>
            <a:ext cx="7613247" cy="5851525"/>
          </a:xfrm>
        </p:spPr>
        <p:txBody>
          <a:bodyPr>
            <a:normAutofit/>
          </a:bodyPr>
          <a:lstStyle/>
          <a:p>
            <a:r>
              <a:rPr lang="es-ES_tradnl" dirty="0">
                <a:latin typeface="Cambria"/>
                <a:cs typeface="Cambria"/>
              </a:rPr>
              <a:t>Un día </a:t>
            </a:r>
            <a:r>
              <a:rPr lang="es-ES_tradnl" i="1" dirty="0">
                <a:latin typeface="Cambria"/>
                <a:cs typeface="Cambria"/>
              </a:rPr>
              <a:t>le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pregunta </a:t>
            </a:r>
            <a:r>
              <a:rPr lang="es-ES_tradnl" dirty="0">
                <a:latin typeface="Cambria"/>
                <a:cs typeface="Cambria"/>
              </a:rPr>
              <a:t>a su madre, “</a:t>
            </a:r>
            <a:r>
              <a:rPr lang="es-ES_tradnl" i="1" dirty="0">
                <a:latin typeface="Cambria"/>
                <a:cs typeface="Cambria"/>
              </a:rPr>
              <a:t>Puedo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ir </a:t>
            </a:r>
            <a:r>
              <a:rPr lang="es-ES_tradnl" dirty="0">
                <a:latin typeface="Cambria"/>
                <a:cs typeface="Cambria"/>
              </a:rPr>
              <a:t>a pescar.  </a:t>
            </a:r>
            <a:r>
              <a:rPr lang="es-ES_tradnl" i="1" dirty="0">
                <a:latin typeface="Cambria"/>
                <a:cs typeface="Cambria"/>
              </a:rPr>
              <a:t>Quiero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ir </a:t>
            </a:r>
            <a:r>
              <a:rPr lang="es-ES_tradnl" dirty="0">
                <a:latin typeface="Cambria"/>
                <a:cs typeface="Cambria"/>
              </a:rPr>
              <a:t>a pescar.”  La madre </a:t>
            </a:r>
            <a:r>
              <a:rPr lang="es-ES_tradnl" i="1" dirty="0">
                <a:latin typeface="Cambria"/>
                <a:cs typeface="Cambria"/>
              </a:rPr>
              <a:t>le</a:t>
            </a:r>
            <a:r>
              <a:rPr lang="es-ES_tradnl" dirty="0">
                <a:latin typeface="Cambria"/>
                <a:cs typeface="Cambria"/>
              </a:rPr>
              <a:t>  </a:t>
            </a:r>
            <a:r>
              <a:rPr lang="es-ES_tradnl" dirty="0" smtClean="0">
                <a:latin typeface="Cambria"/>
                <a:cs typeface="Cambria"/>
              </a:rPr>
              <a:t>responde</a:t>
            </a:r>
            <a:r>
              <a:rPr lang="es-ES_tradnl" dirty="0">
                <a:latin typeface="Cambria"/>
                <a:cs typeface="Cambria"/>
              </a:rPr>
              <a:t>, “¡no me digas! Yo también quiero ir a pescar¡  Me hace sentir ________________ </a:t>
            </a:r>
            <a:r>
              <a:rPr lang="es-ES_tradnl" dirty="0" smtClean="0">
                <a:latin typeface="Cambria"/>
                <a:cs typeface="Cambria"/>
              </a:rPr>
              <a:t>cuando </a:t>
            </a:r>
            <a:r>
              <a:rPr lang="es-ES_tradnl" dirty="0">
                <a:latin typeface="Cambria"/>
                <a:cs typeface="Cambria"/>
              </a:rPr>
              <a:t>pesco. 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9159" b="-291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092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3192" y="6691871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31120" r="-31120"/>
          <a:stretch>
            <a:fillRect/>
          </a:stretch>
        </p:blipFill>
        <p:spPr>
          <a:xfrm>
            <a:off x="340237" y="413682"/>
            <a:ext cx="2684092" cy="300799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638"/>
            <a:ext cx="40386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u="wavy" dirty="0" smtClean="0">
                <a:latin typeface="Cambria"/>
                <a:cs typeface="Cambria"/>
              </a:rPr>
              <a:t>_____________</a:t>
            </a:r>
            <a:r>
              <a:rPr lang="es-ES_tradnl" i="1" dirty="0" smtClean="0">
                <a:latin typeface="Cambria"/>
                <a:cs typeface="Cambria"/>
              </a:rPr>
              <a:t>le </a:t>
            </a:r>
            <a:r>
              <a:rPr lang="es-ES_tradnl" dirty="0" smtClean="0">
                <a:latin typeface="Cambria"/>
                <a:cs typeface="Cambria"/>
              </a:rPr>
              <a:t>dice,  </a:t>
            </a:r>
            <a:r>
              <a:rPr lang="es-ES_tradnl" dirty="0">
                <a:latin typeface="Cambria"/>
                <a:cs typeface="Cambria"/>
              </a:rPr>
              <a:t>“Lo siento, pero mamá, en realidad </a:t>
            </a:r>
            <a:r>
              <a:rPr lang="es-ES_tradnl" i="1" dirty="0">
                <a:latin typeface="Cambria"/>
                <a:cs typeface="Cambria"/>
              </a:rPr>
              <a:t>prefiero </a:t>
            </a:r>
            <a:r>
              <a:rPr lang="es-ES_tradnl" dirty="0" smtClean="0">
                <a:latin typeface="Cambria"/>
                <a:cs typeface="Cambria"/>
              </a:rPr>
              <a:t>ir </a:t>
            </a:r>
            <a:r>
              <a:rPr lang="es-ES_tradnl" dirty="0">
                <a:latin typeface="Cambria"/>
                <a:cs typeface="Cambria"/>
              </a:rPr>
              <a:t>sol</a:t>
            </a:r>
            <a:r>
              <a:rPr lang="es-ES_tradnl" i="1" dirty="0">
                <a:latin typeface="Cambria"/>
                <a:cs typeface="Cambria"/>
              </a:rPr>
              <a:t>a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porque </a:t>
            </a:r>
            <a:r>
              <a:rPr lang="es-ES_tradnl" dirty="0">
                <a:latin typeface="Cambria"/>
                <a:cs typeface="Cambria"/>
              </a:rPr>
              <a:t>me encanta escuchar la música de _____________________ </a:t>
            </a:r>
            <a:r>
              <a:rPr lang="es-ES_tradnl" dirty="0" smtClean="0">
                <a:latin typeface="Cambria"/>
                <a:cs typeface="Cambria"/>
              </a:rPr>
              <a:t>porque </a:t>
            </a:r>
            <a:r>
              <a:rPr lang="es-ES_tradnl" dirty="0">
                <a:latin typeface="Cambria"/>
                <a:cs typeface="Cambria"/>
              </a:rPr>
              <a:t>su música es muy _____________________, _____________________ y _______________________. </a:t>
            </a:r>
            <a:r>
              <a:rPr lang="es-ES_tradnl" dirty="0" smtClean="0">
                <a:latin typeface="Cambria"/>
                <a:cs typeface="Cambria"/>
              </a:rPr>
              <a:t>La </a:t>
            </a:r>
            <a:r>
              <a:rPr lang="es-ES_tradnl" dirty="0">
                <a:latin typeface="Cambria"/>
                <a:cs typeface="Cambria"/>
              </a:rPr>
              <a:t>madre </a:t>
            </a:r>
            <a:r>
              <a:rPr lang="es-ES_tradnl" i="1" dirty="0">
                <a:latin typeface="Cambria"/>
                <a:cs typeface="Cambria"/>
              </a:rPr>
              <a:t>le</a:t>
            </a:r>
            <a:r>
              <a:rPr lang="es-ES_tradnl" dirty="0">
                <a:latin typeface="Cambria"/>
                <a:cs typeface="Cambria"/>
              </a:rPr>
              <a:t> </a:t>
            </a:r>
            <a:r>
              <a:rPr lang="es-ES_tradnl" dirty="0" smtClean="0">
                <a:latin typeface="Cambria"/>
                <a:cs typeface="Cambria"/>
              </a:rPr>
              <a:t>responde,  </a:t>
            </a:r>
            <a:r>
              <a:rPr lang="es-ES_tradnl" dirty="0">
                <a:latin typeface="Cambria"/>
                <a:cs typeface="Cambria"/>
              </a:rPr>
              <a:t>“Pues, no puedes ir.  Tienes que limpiar tu dormitorio.”</a:t>
            </a:r>
            <a:r>
              <a:rPr lang="en-US" dirty="0" smtClean="0">
                <a:effectLst/>
                <a:latin typeface="Cambria"/>
                <a:cs typeface="Cambria"/>
              </a:rPr>
              <a:t> 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600" y="3737908"/>
            <a:ext cx="3149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7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574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Pues, ¡no puedes ir!</vt:lpstr>
      <vt:lpstr>PowerPoint Presentation</vt:lpstr>
      <vt:lpstr>Proceso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¡La cumbia!</vt:lpstr>
      <vt:lpstr>PowerPoint Presentation</vt:lpstr>
      <vt:lpstr>PowerPoint Presentation</vt:lpstr>
    </vt:vector>
  </TitlesOfParts>
  <Company>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¡Pobre Isabel!</dc:title>
  <dc:creator>Leah Silipo</dc:creator>
  <cp:lastModifiedBy>Leah Silipo</cp:lastModifiedBy>
  <cp:revision>18</cp:revision>
  <dcterms:created xsi:type="dcterms:W3CDTF">2015-08-28T17:30:21Z</dcterms:created>
  <dcterms:modified xsi:type="dcterms:W3CDTF">2015-08-28T18:41:41Z</dcterms:modified>
</cp:coreProperties>
</file>